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fr-FR"/>
              <a:t>La méthode MERISE a pour objectif de définir une démarche de conception pour la base de données de notre application, en commençant par définir les éléments de la réalité qui ferons partie de notre base de données puis créer un modèle conceptuelle afin de les présenter et les relations entre eux, ensuite générer les modèles logiques et physiques en respectant les cardinalités des relations entre les tables ainsi que le choix du langage de base de données convenable lors de la construction du modèle physique.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i="1" lang="fr-FR"/>
              <a:t>MERISE</a:t>
            </a:r>
            <a:r>
              <a:rPr lang="fr-FR"/>
              <a:t> (Méthode d'étude et de réalisation informatique pour les systèmes d'entreprise)</a:t>
            </a:r>
            <a:endParaRPr/>
          </a:p>
          <a:p>
            <a:pPr indent="0" lvl="0" marL="0" rtl="0" algn="l">
              <a:spcBef>
                <a:spcPts val="0"/>
              </a:spcBef>
              <a:spcAft>
                <a:spcPts val="0"/>
              </a:spcAft>
              <a:buNone/>
            </a:pPr>
            <a:r>
              <a:t/>
            </a:r>
            <a:endParaRPr/>
          </a:p>
        </p:txBody>
      </p:sp>
      <p:sp>
        <p:nvSpPr>
          <p:cNvPr id="336" name="Google Shape;33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20aea2d0c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2520aea2d0c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fr-FR"/>
              <a:t>La méthode MERISE a pour objectif de définir une démarche de conception pour la base de données de notre application, en commençant par définir les éléments de la réalité qui ferons partie de notre base de données puis créer un modèle conceptuelle afin de les présenter et les relations entre eux, ensuite générer les modèles logiques et physiques en respectant les cardinalités des relations entre les tables ainsi que le choix du langage de base de données convenable lors de la construction du modèle physique.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i="1" lang="fr-FR"/>
              <a:t>MERISE</a:t>
            </a:r>
            <a:r>
              <a:rPr lang="fr-FR"/>
              <a:t> (Méthode d'étude et de réalisation informatique pour les systèmes d'entreprise)</a:t>
            </a:r>
            <a:endParaRPr/>
          </a:p>
          <a:p>
            <a:pPr indent="0" lvl="0" marL="0" rtl="0" algn="l">
              <a:spcBef>
                <a:spcPts val="0"/>
              </a:spcBef>
              <a:spcAft>
                <a:spcPts val="0"/>
              </a:spcAft>
              <a:buNone/>
            </a:pPr>
            <a:r>
              <a:t/>
            </a:r>
            <a:endParaRPr/>
          </a:p>
        </p:txBody>
      </p:sp>
      <p:sp>
        <p:nvSpPr>
          <p:cNvPr id="344" name="Google Shape;344;g2520aea2d0c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En ce qui concerne les langages et outils utilisés, on trouve comme langages le langage Java accompagné du framework spring boot pour la création du projet backend ainsi que le langage mysql pour la création de la base de données, xml pour l’installation des dépendances et json pour les requêtes http.</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Pour les outils, on trouve les programmes de conception comme PowerDesigner pour la concéption de la base de données, staruml pour la conception logiciel, ainsi que les programmes de dev comme wampserver pour la création de la base de données et intellij comme environnement de dev java. Pour tester les différentes requêtes on utilise postman et finalement Github pour controller les versions de notre application et les sauvegarder dans des serveurs dédiés.</a:t>
            </a:r>
            <a:endParaRPr/>
          </a:p>
        </p:txBody>
      </p:sp>
      <p:sp>
        <p:nvSpPr>
          <p:cNvPr id="357" name="Google Shape;35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réalisation, on a suivi plusieurs étapes à savoir:  Premièrement…</a:t>
            </a:r>
            <a:endParaRPr/>
          </a:p>
        </p:txBody>
      </p:sp>
      <p:sp>
        <p:nvSpPr>
          <p:cNvPr id="373" name="Google Shape;37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20aea2d0c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520aea2d0c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réalisation, on a suivi plusieurs étapes à savoir:  Premièrement…</a:t>
            </a:r>
            <a:endParaRPr/>
          </a:p>
        </p:txBody>
      </p:sp>
      <p:sp>
        <p:nvSpPr>
          <p:cNvPr id="380" name="Google Shape;380;g2520aea2d0c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20aea2d0c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2520aea2d0c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réalisation, on a suivi plusieurs étapes à savoir:  Premièrement…</a:t>
            </a:r>
            <a:endParaRPr/>
          </a:p>
        </p:txBody>
      </p:sp>
      <p:sp>
        <p:nvSpPr>
          <p:cNvPr id="388" name="Google Shape;388;g2520aea2d0c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520aea2d0c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2520aea2d0c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réalisation, on a suivi plusieurs étapes à savoir:  Premièrement…</a:t>
            </a:r>
            <a:endParaRPr/>
          </a:p>
        </p:txBody>
      </p:sp>
      <p:sp>
        <p:nvSpPr>
          <p:cNvPr id="396" name="Google Shape;396;g2520aea2d0c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520aea2d0c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2520aea2d0c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réalisation, on a suivi plusieurs étapes à savoir:  Premièrement…</a:t>
            </a:r>
            <a:endParaRPr/>
          </a:p>
        </p:txBody>
      </p:sp>
      <p:sp>
        <p:nvSpPr>
          <p:cNvPr id="405" name="Google Shape;405;g2520aea2d0c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520aea2d0c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2520aea2d0c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réalisation, on a suivi plusieurs étapes à savoir:  Premièrement…</a:t>
            </a:r>
            <a:endParaRPr/>
          </a:p>
        </p:txBody>
      </p:sp>
      <p:sp>
        <p:nvSpPr>
          <p:cNvPr id="414" name="Google Shape;414;g2520aea2d0c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fr-FR"/>
              <a:t>Finalement, tout au long de ce stage, j’ai réussie à apprendre plusieurs nouvelles notions à savoir:</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fr-FR"/>
              <a:t>En informatique, </a:t>
            </a:r>
            <a:r>
              <a:rPr b="1" lang="fr-FR"/>
              <a:t>API</a:t>
            </a:r>
            <a:r>
              <a:rPr lang="fr-FR"/>
              <a:t> est l'acronyme d'</a:t>
            </a:r>
            <a:r>
              <a:rPr b="1" lang="fr-FR"/>
              <a:t>Application Programming Interface</a:t>
            </a:r>
            <a:r>
              <a:rPr lang="fr-FR"/>
              <a:t>, que l'on traduit en français par</a:t>
            </a:r>
            <a:r>
              <a:rPr b="1" lang="fr-FR"/>
              <a:t> interface de programmation applicative </a:t>
            </a:r>
            <a:r>
              <a:rPr lang="fr-FR"/>
              <a:t>ou</a:t>
            </a:r>
            <a:r>
              <a:rPr b="1" lang="fr-FR"/>
              <a:t> interface de programmation d'application</a:t>
            </a:r>
            <a:r>
              <a:rPr lang="fr-FR"/>
              <a:t>. L'API est une solution informatique qui permet à des applications de communiquer entre elles et de s'échanger mutuellement des services ou des données.</a:t>
            </a:r>
            <a:endParaRPr/>
          </a:p>
          <a:p>
            <a:pPr indent="0" lvl="0" marL="0" rtl="0" algn="l">
              <a:spcBef>
                <a:spcPts val="0"/>
              </a:spcBef>
              <a:spcAft>
                <a:spcPts val="0"/>
              </a:spcAft>
              <a:buNone/>
            </a:pPr>
            <a:r>
              <a:t/>
            </a:r>
            <a:endParaRPr/>
          </a:p>
        </p:txBody>
      </p:sp>
      <p:sp>
        <p:nvSpPr>
          <p:cNvPr id="428" name="Google Shape;42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fr-FR"/>
              <a:t>Concernant le stage de fin d’études en 2</a:t>
            </a:r>
            <a:r>
              <a:rPr baseline="30000" lang="fr-FR"/>
              <a:t>ème</a:t>
            </a:r>
            <a:r>
              <a:rPr lang="fr-FR"/>
              <a:t> année à l’Ecole Supérieure de Technologie de Meknès, j’ai été part du développement d’une application web de gestion des employés ainsi que leurs demandes. Je me suis consacré à la partie du backend.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fr-FR"/>
              <a:t>Les avantages de mon projet sont: </a:t>
            </a:r>
            <a:endParaRPr/>
          </a:p>
          <a:p>
            <a:pPr indent="0" lvl="0" marL="0" marR="0" rtl="0" algn="l">
              <a:lnSpc>
                <a:spcPct val="100000"/>
              </a:lnSpc>
              <a:spcBef>
                <a:spcPts val="0"/>
              </a:spcBef>
              <a:spcAft>
                <a:spcPts val="0"/>
              </a:spcAft>
              <a:buClr>
                <a:schemeClr val="dk1"/>
              </a:buClr>
              <a:buSzPts val="1200"/>
              <a:buFont typeface="Calibri"/>
              <a:buNone/>
            </a:pPr>
            <a:r>
              <a:rPr lang="fr-FR"/>
              <a:t>L’amélioration de la communication à distance entre employés et administrateur en gagnant plus de temps et en centralisant la gestion des employés ainsi que leurs demandes. </a:t>
            </a:r>
            <a:endParaRPr/>
          </a:p>
        </p:txBody>
      </p:sp>
      <p:sp>
        <p:nvSpPr>
          <p:cNvPr id="282" name="Google Shape;28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1e685c8d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251e685c8d2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94" name="Google Shape;294;g251e685c8d2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51e685c8d2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251e685c8d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Commençant cette partie avec une présentation simple de mon projet de stage, c’est…</a:t>
            </a:r>
            <a:endParaRPr/>
          </a:p>
        </p:txBody>
      </p:sp>
      <p:sp>
        <p:nvSpPr>
          <p:cNvPr id="307" name="Google Shape;30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2"/>
          <p:cNvGrpSpPr/>
          <p:nvPr/>
        </p:nvGrpSpPr>
        <p:grpSpPr>
          <a:xfrm>
            <a:off x="0" y="-2373"/>
            <a:ext cx="12192000" cy="6867027"/>
            <a:chOff x="0" y="-2373"/>
            <a:chExt cx="12192000" cy="6867027"/>
          </a:xfrm>
        </p:grpSpPr>
        <p:sp>
          <p:nvSpPr>
            <p:cNvPr id="28" name="Google Shape;28;p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5" name="Google Shape;35;p2"/>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chemeClr val="accent1"/>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7" name="Google Shape;37;p2"/>
          <p:cNvSpPr txBox="1"/>
          <p:nvPr>
            <p:ph idx="10" type="dt"/>
          </p:nvPr>
        </p:nvSpPr>
        <p:spPr>
          <a:xfrm rot="5400000">
            <a:off x="10089390" y="1792223"/>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
          <p:cNvSpPr txBox="1"/>
          <p:nvPr>
            <p:ph idx="11" type="ftr"/>
          </p:nvPr>
        </p:nvSpPr>
        <p:spPr>
          <a:xfrm rot="5400000">
            <a:off x="8959592" y="3226820"/>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9" name="Shape 129"/>
        <p:cNvGrpSpPr/>
        <p:nvPr/>
      </p:nvGrpSpPr>
      <p:grpSpPr>
        <a:xfrm>
          <a:off x="0" y="0"/>
          <a:ext cx="0" cy="0"/>
          <a:chOff x="0" y="0"/>
          <a:chExt cx="0" cy="0"/>
        </a:xfrm>
      </p:grpSpPr>
      <p:grpSp>
        <p:nvGrpSpPr>
          <p:cNvPr id="130" name="Google Shape;130;p11"/>
          <p:cNvGrpSpPr/>
          <p:nvPr/>
        </p:nvGrpSpPr>
        <p:grpSpPr>
          <a:xfrm>
            <a:off x="0" y="-2373"/>
            <a:ext cx="12192000" cy="6867027"/>
            <a:chOff x="0" y="-2373"/>
            <a:chExt cx="12192000" cy="6867027"/>
          </a:xfrm>
        </p:grpSpPr>
        <p:sp>
          <p:nvSpPr>
            <p:cNvPr id="131" name="Google Shape;131;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9" name="Google Shape;139;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0" name="Google Shape;140;p11"/>
          <p:cNvSpPr txBox="1"/>
          <p:nvPr>
            <p:ph type="title"/>
          </p:nvPr>
        </p:nvSpPr>
        <p:spPr>
          <a:xfrm>
            <a:off x="1154956" y="4966674"/>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1"/>
          <p:cNvSpPr/>
          <p:nvPr>
            <p:ph idx="2" type="pic"/>
          </p:nvPr>
        </p:nvSpPr>
        <p:spPr>
          <a:xfrm>
            <a:off x="1154955" y="685800"/>
            <a:ext cx="8825658"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42" name="Google Shape;142;p11"/>
          <p:cNvSpPr txBox="1"/>
          <p:nvPr>
            <p:ph idx="1" type="body"/>
          </p:nvPr>
        </p:nvSpPr>
        <p:spPr>
          <a:xfrm>
            <a:off x="1154956" y="553666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43" name="Google Shape;143;p11"/>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1"/>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47" name="Shape 147"/>
        <p:cNvGrpSpPr/>
        <p:nvPr/>
      </p:nvGrpSpPr>
      <p:grpSpPr>
        <a:xfrm>
          <a:off x="0" y="0"/>
          <a:ext cx="0" cy="0"/>
          <a:chOff x="0" y="0"/>
          <a:chExt cx="0" cy="0"/>
        </a:xfrm>
      </p:grpSpPr>
      <p:grpSp>
        <p:nvGrpSpPr>
          <p:cNvPr id="148" name="Google Shape;148;p12"/>
          <p:cNvGrpSpPr/>
          <p:nvPr/>
        </p:nvGrpSpPr>
        <p:grpSpPr>
          <a:xfrm>
            <a:off x="0" y="-2373"/>
            <a:ext cx="12192000" cy="6867027"/>
            <a:chOff x="0" y="-2373"/>
            <a:chExt cx="12192000" cy="6867027"/>
          </a:xfrm>
        </p:grpSpPr>
        <p:sp>
          <p:nvSpPr>
            <p:cNvPr id="149" name="Google Shape;149;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2"/>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2"/>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7" name="Google Shape;157;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8" name="Google Shape;158;p12"/>
          <p:cNvSpPr txBox="1"/>
          <p:nvPr>
            <p:ph type="title"/>
          </p:nvPr>
        </p:nvSpPr>
        <p:spPr>
          <a:xfrm>
            <a:off x="1154954" y="1063416"/>
            <a:ext cx="8825659" cy="137975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2"/>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0" name="Google Shape;160;p12"/>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12"/>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64" name="Shape 164"/>
        <p:cNvGrpSpPr/>
        <p:nvPr/>
      </p:nvGrpSpPr>
      <p:grpSpPr>
        <a:xfrm>
          <a:off x="0" y="0"/>
          <a:ext cx="0" cy="0"/>
          <a:chOff x="0" y="0"/>
          <a:chExt cx="0" cy="0"/>
        </a:xfrm>
      </p:grpSpPr>
      <p:grpSp>
        <p:nvGrpSpPr>
          <p:cNvPr id="165" name="Google Shape;165;p13"/>
          <p:cNvGrpSpPr/>
          <p:nvPr/>
        </p:nvGrpSpPr>
        <p:grpSpPr>
          <a:xfrm>
            <a:off x="0" y="-2373"/>
            <a:ext cx="12192000" cy="6867027"/>
            <a:chOff x="0" y="-2373"/>
            <a:chExt cx="12192000" cy="6867027"/>
          </a:xfrm>
        </p:grpSpPr>
        <p:sp>
          <p:nvSpPr>
            <p:cNvPr id="166" name="Google Shape;166;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74" name="Google Shape;174;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5" name="Google Shape;175;p13"/>
          <p:cNvSpPr txBox="1"/>
          <p:nvPr/>
        </p:nvSpPr>
        <p:spPr>
          <a:xfrm>
            <a:off x="9719438" y="2631815"/>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fr-FR" sz="9600">
                <a:solidFill>
                  <a:schemeClr val="accent1"/>
                </a:solidFill>
                <a:latin typeface="Arial"/>
                <a:ea typeface="Arial"/>
                <a:cs typeface="Arial"/>
                <a:sym typeface="Arial"/>
              </a:rPr>
              <a:t>”</a:t>
            </a:r>
            <a:endParaRPr/>
          </a:p>
        </p:txBody>
      </p:sp>
      <p:sp>
        <p:nvSpPr>
          <p:cNvPr id="176" name="Google Shape;176;p13"/>
          <p:cNvSpPr txBox="1"/>
          <p:nvPr/>
        </p:nvSpPr>
        <p:spPr>
          <a:xfrm>
            <a:off x="898295" y="591093"/>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fr-FR" sz="9600">
                <a:solidFill>
                  <a:schemeClr val="accent1"/>
                </a:solidFill>
                <a:latin typeface="Arial"/>
                <a:ea typeface="Arial"/>
                <a:cs typeface="Arial"/>
                <a:sym typeface="Arial"/>
              </a:rPr>
              <a:t>“</a:t>
            </a:r>
            <a:endParaRPr/>
          </a:p>
        </p:txBody>
      </p:sp>
      <p:sp>
        <p:nvSpPr>
          <p:cNvPr id="177" name="Google Shape;177;p13"/>
          <p:cNvSpPr txBox="1"/>
          <p:nvPr>
            <p:ph type="title"/>
          </p:nvPr>
        </p:nvSpPr>
        <p:spPr>
          <a:xfrm>
            <a:off x="1581878" y="980517"/>
            <a:ext cx="8453906" cy="269824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13"/>
          <p:cNvSpPr txBox="1"/>
          <p:nvPr>
            <p:ph idx="1" type="body"/>
          </p:nvPr>
        </p:nvSpPr>
        <p:spPr>
          <a:xfrm>
            <a:off x="1945945" y="3678766"/>
            <a:ext cx="7725772"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9" name="Google Shape;179;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0" name="Google Shape;180;p13"/>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13"/>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84" name="Shape 184"/>
        <p:cNvGrpSpPr/>
        <p:nvPr/>
      </p:nvGrpSpPr>
      <p:grpSpPr>
        <a:xfrm>
          <a:off x="0" y="0"/>
          <a:ext cx="0" cy="0"/>
          <a:chOff x="0" y="0"/>
          <a:chExt cx="0" cy="0"/>
        </a:xfrm>
      </p:grpSpPr>
      <p:grpSp>
        <p:nvGrpSpPr>
          <p:cNvPr id="185" name="Google Shape;185;p14"/>
          <p:cNvGrpSpPr/>
          <p:nvPr/>
        </p:nvGrpSpPr>
        <p:grpSpPr>
          <a:xfrm>
            <a:off x="0" y="-2373"/>
            <a:ext cx="12192000" cy="6867027"/>
            <a:chOff x="0" y="-2373"/>
            <a:chExt cx="12192000" cy="6867027"/>
          </a:xfrm>
        </p:grpSpPr>
        <p:sp>
          <p:nvSpPr>
            <p:cNvPr id="186" name="Google Shape;186;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94" name="Google Shape;194;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5" name="Google Shape;195;p14"/>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4"/>
          <p:cNvSpPr txBox="1"/>
          <p:nvPr>
            <p:ph idx="1" type="body"/>
          </p:nvPr>
        </p:nvSpPr>
        <p:spPr>
          <a:xfrm>
            <a:off x="1154954" y="5033068"/>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97" name="Google Shape;197;p14"/>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14"/>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201" name="Shape 201"/>
        <p:cNvGrpSpPr/>
        <p:nvPr/>
      </p:nvGrpSpPr>
      <p:grpSpPr>
        <a:xfrm>
          <a:off x="0" y="0"/>
          <a:ext cx="0" cy="0"/>
          <a:chOff x="0" y="0"/>
          <a:chExt cx="0" cy="0"/>
        </a:xfrm>
      </p:grpSpPr>
      <p:sp>
        <p:nvSpPr>
          <p:cNvPr id="202" name="Google Shape;202;p15"/>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5"/>
          <p:cNvSpPr txBox="1"/>
          <p:nvPr>
            <p:ph idx="1" type="body"/>
          </p:nvPr>
        </p:nvSpPr>
        <p:spPr>
          <a:xfrm>
            <a:off x="1154954" y="2617299"/>
            <a:ext cx="312916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4" name="Google Shape;204;p15"/>
          <p:cNvSpPr txBox="1"/>
          <p:nvPr>
            <p:ph idx="2" type="body"/>
          </p:nvPr>
        </p:nvSpPr>
        <p:spPr>
          <a:xfrm>
            <a:off x="1154954" y="3193561"/>
            <a:ext cx="3129168" cy="283349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5" name="Google Shape;205;p15"/>
          <p:cNvSpPr txBox="1"/>
          <p:nvPr>
            <p:ph idx="3" type="body"/>
          </p:nvPr>
        </p:nvSpPr>
        <p:spPr>
          <a:xfrm>
            <a:off x="4512721" y="2603502"/>
            <a:ext cx="31453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6" name="Google Shape;206;p15"/>
          <p:cNvSpPr txBox="1"/>
          <p:nvPr>
            <p:ph idx="4" type="body"/>
          </p:nvPr>
        </p:nvSpPr>
        <p:spPr>
          <a:xfrm>
            <a:off x="4512721" y="3193561"/>
            <a:ext cx="3145380" cy="2833495"/>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7" name="Google Shape;207;p15"/>
          <p:cNvSpPr txBox="1"/>
          <p:nvPr>
            <p:ph idx="5" type="body"/>
          </p:nvPr>
        </p:nvSpPr>
        <p:spPr>
          <a:xfrm>
            <a:off x="7886700" y="2617299"/>
            <a:ext cx="3161029" cy="576261"/>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8" name="Google Shape;208;p15"/>
          <p:cNvSpPr txBox="1"/>
          <p:nvPr>
            <p:ph idx="6" type="body"/>
          </p:nvPr>
        </p:nvSpPr>
        <p:spPr>
          <a:xfrm>
            <a:off x="7886700" y="3193561"/>
            <a:ext cx="3164719" cy="28334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9" name="Google Shape;209;p15"/>
          <p:cNvCxnSpPr/>
          <p:nvPr/>
        </p:nvCxnSpPr>
        <p:spPr>
          <a:xfrm>
            <a:off x="4403971" y="2569633"/>
            <a:ext cx="0" cy="3492499"/>
          </a:xfrm>
          <a:prstGeom prst="straightConnector1">
            <a:avLst/>
          </a:prstGeom>
          <a:noFill/>
          <a:ln cap="flat" cmpd="sng" w="12700">
            <a:solidFill>
              <a:schemeClr val="accent1">
                <a:alpha val="40784"/>
              </a:schemeClr>
            </a:solidFill>
            <a:prstDash val="solid"/>
            <a:round/>
            <a:headEnd len="sm" w="sm" type="none"/>
            <a:tailEnd len="sm" w="sm" type="none"/>
          </a:ln>
        </p:spPr>
      </p:cxnSp>
      <p:cxnSp>
        <p:nvCxnSpPr>
          <p:cNvPr id="210" name="Google Shape;210;p15"/>
          <p:cNvCxnSpPr/>
          <p:nvPr/>
        </p:nvCxnSpPr>
        <p:spPr>
          <a:xfrm>
            <a:off x="7772401" y="2569633"/>
            <a:ext cx="0" cy="3492499"/>
          </a:xfrm>
          <a:prstGeom prst="straightConnector1">
            <a:avLst/>
          </a:prstGeom>
          <a:noFill/>
          <a:ln cap="flat" cmpd="sng" w="12700">
            <a:solidFill>
              <a:schemeClr val="accent1">
                <a:alpha val="40784"/>
              </a:schemeClr>
            </a:solidFill>
            <a:prstDash val="solid"/>
            <a:round/>
            <a:headEnd len="sm" w="sm" type="none"/>
            <a:tailEnd len="sm" w="sm" type="none"/>
          </a:ln>
        </p:spPr>
      </p:cxnSp>
      <p:sp>
        <p:nvSpPr>
          <p:cNvPr id="211" name="Google Shape;211;p15"/>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15"/>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14" name="Shape 214"/>
        <p:cNvGrpSpPr/>
        <p:nvPr/>
      </p:nvGrpSpPr>
      <p:grpSpPr>
        <a:xfrm>
          <a:off x="0" y="0"/>
          <a:ext cx="0" cy="0"/>
          <a:chOff x="0" y="0"/>
          <a:chExt cx="0" cy="0"/>
        </a:xfrm>
      </p:grpSpPr>
      <p:sp>
        <p:nvSpPr>
          <p:cNvPr id="215" name="Google Shape;215;p16"/>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16"/>
          <p:cNvSpPr txBox="1"/>
          <p:nvPr>
            <p:ph idx="1" type="body"/>
          </p:nvPr>
        </p:nvSpPr>
        <p:spPr>
          <a:xfrm>
            <a:off x="1154952" y="4532845"/>
            <a:ext cx="30504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7" name="Google Shape;217;p16"/>
          <p:cNvSpPr/>
          <p:nvPr>
            <p:ph idx="2" type="pic"/>
          </p:nvPr>
        </p:nvSpPr>
        <p:spPr>
          <a:xfrm>
            <a:off x="1334552"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8" name="Google Shape;218;p16"/>
          <p:cNvSpPr txBox="1"/>
          <p:nvPr>
            <p:ph idx="3" type="body"/>
          </p:nvPr>
        </p:nvSpPr>
        <p:spPr>
          <a:xfrm>
            <a:off x="1154953" y="5109107"/>
            <a:ext cx="3050437" cy="9179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9" name="Google Shape;219;p16"/>
          <p:cNvSpPr txBox="1"/>
          <p:nvPr>
            <p:ph idx="4" type="body"/>
          </p:nvPr>
        </p:nvSpPr>
        <p:spPr>
          <a:xfrm>
            <a:off x="4572537" y="4532846"/>
            <a:ext cx="3046766" cy="651156"/>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20" name="Google Shape;220;p16"/>
          <p:cNvSpPr/>
          <p:nvPr>
            <p:ph idx="5" type="pic"/>
          </p:nvPr>
        </p:nvSpPr>
        <p:spPr>
          <a:xfrm>
            <a:off x="4748463" y="2603500"/>
            <a:ext cx="2691241"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21" name="Google Shape;221;p16"/>
          <p:cNvSpPr txBox="1"/>
          <p:nvPr>
            <p:ph idx="6" type="body"/>
          </p:nvPr>
        </p:nvSpPr>
        <p:spPr>
          <a:xfrm>
            <a:off x="4568865" y="5184002"/>
            <a:ext cx="3050438" cy="84305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2" name="Google Shape;222;p16"/>
          <p:cNvSpPr txBox="1"/>
          <p:nvPr>
            <p:ph idx="7" type="body"/>
          </p:nvPr>
        </p:nvSpPr>
        <p:spPr>
          <a:xfrm>
            <a:off x="7983434" y="4532847"/>
            <a:ext cx="3050438" cy="651154"/>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23" name="Google Shape;223;p16"/>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24" name="Google Shape;224;p16"/>
          <p:cNvSpPr txBox="1"/>
          <p:nvPr>
            <p:ph idx="9" type="body"/>
          </p:nvPr>
        </p:nvSpPr>
        <p:spPr>
          <a:xfrm>
            <a:off x="7983434" y="5184001"/>
            <a:ext cx="3050437" cy="84305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25" name="Google Shape;225;p16"/>
          <p:cNvCxnSpPr/>
          <p:nvPr/>
        </p:nvCxnSpPr>
        <p:spPr>
          <a:xfrm>
            <a:off x="4388153" y="2603500"/>
            <a:ext cx="0" cy="351759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6" name="Google Shape;226;p16"/>
          <p:cNvCxnSpPr/>
          <p:nvPr/>
        </p:nvCxnSpPr>
        <p:spPr>
          <a:xfrm>
            <a:off x="7801905" y="2603500"/>
            <a:ext cx="0" cy="34925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7" name="Google Shape;227;p16"/>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16"/>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0" name="Shape 230"/>
        <p:cNvGrpSpPr/>
        <p:nvPr/>
      </p:nvGrpSpPr>
      <p:grpSpPr>
        <a:xfrm>
          <a:off x="0" y="0"/>
          <a:ext cx="0" cy="0"/>
          <a:chOff x="0" y="0"/>
          <a:chExt cx="0" cy="0"/>
        </a:xfrm>
      </p:grpSpPr>
      <p:sp>
        <p:nvSpPr>
          <p:cNvPr id="231" name="Google Shape;231;p17"/>
          <p:cNvSpPr txBox="1"/>
          <p:nvPr>
            <p:ph type="title"/>
          </p:nvPr>
        </p:nvSpPr>
        <p:spPr>
          <a:xfrm>
            <a:off x="1154953" y="973668"/>
            <a:ext cx="8825660"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17"/>
          <p:cNvSpPr txBox="1"/>
          <p:nvPr>
            <p:ph idx="1" type="body"/>
          </p:nvPr>
        </p:nvSpPr>
        <p:spPr>
          <a:xfrm rot="5400000">
            <a:off x="3827511" y="-69056"/>
            <a:ext cx="3416300" cy="876141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33" name="Google Shape;233;p17"/>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17"/>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6" name="Shape 236"/>
        <p:cNvGrpSpPr/>
        <p:nvPr/>
      </p:nvGrpSpPr>
      <p:grpSpPr>
        <a:xfrm>
          <a:off x="0" y="0"/>
          <a:ext cx="0" cy="0"/>
          <a:chOff x="0" y="0"/>
          <a:chExt cx="0" cy="0"/>
        </a:xfrm>
      </p:grpSpPr>
      <p:grpSp>
        <p:nvGrpSpPr>
          <p:cNvPr id="237" name="Google Shape;237;p18"/>
          <p:cNvGrpSpPr/>
          <p:nvPr/>
        </p:nvGrpSpPr>
        <p:grpSpPr>
          <a:xfrm>
            <a:off x="0" y="-2373"/>
            <a:ext cx="12192000" cy="6867027"/>
            <a:chOff x="0" y="-2373"/>
            <a:chExt cx="12192000" cy="6867027"/>
          </a:xfrm>
        </p:grpSpPr>
        <p:sp>
          <p:nvSpPr>
            <p:cNvPr id="238" name="Google Shape;238;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7" name="Google Shape;247;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8" name="Google Shape;248;p18"/>
          <p:cNvSpPr txBox="1"/>
          <p:nvPr>
            <p:ph type="title"/>
          </p:nvPr>
        </p:nvSpPr>
        <p:spPr>
          <a:xfrm rot="5400000">
            <a:off x="6909428" y="2945796"/>
            <a:ext cx="4748589" cy="141393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18"/>
          <p:cNvSpPr txBox="1"/>
          <p:nvPr>
            <p:ph idx="1" type="body"/>
          </p:nvPr>
        </p:nvSpPr>
        <p:spPr>
          <a:xfrm rot="5400000">
            <a:off x="1904432" y="528990"/>
            <a:ext cx="4748590" cy="6247546"/>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50" name="Google Shape;250;p18"/>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18"/>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3"/>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4" name="Google Shape;44;p3"/>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7" name="Shape 47"/>
        <p:cNvGrpSpPr/>
        <p:nvPr/>
      </p:nvGrpSpPr>
      <p:grpSpPr>
        <a:xfrm>
          <a:off x="0" y="0"/>
          <a:ext cx="0" cy="0"/>
          <a:chOff x="0" y="0"/>
          <a:chExt cx="0" cy="0"/>
        </a:xfrm>
      </p:grpSpPr>
      <p:grpSp>
        <p:nvGrpSpPr>
          <p:cNvPr id="48" name="Google Shape;48;p4"/>
          <p:cNvGrpSpPr/>
          <p:nvPr/>
        </p:nvGrpSpPr>
        <p:grpSpPr>
          <a:xfrm>
            <a:off x="0" y="-2373"/>
            <a:ext cx="12192000" cy="6867027"/>
            <a:chOff x="0" y="-2373"/>
            <a:chExt cx="12192000" cy="6867027"/>
          </a:xfrm>
        </p:grpSpPr>
        <p:sp>
          <p:nvSpPr>
            <p:cNvPr id="49" name="Google Shape;49;p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8" name="Google Shape;58;p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9" name="Google Shape;59;p4"/>
          <p:cNvSpPr txBox="1"/>
          <p:nvPr>
            <p:ph type="title"/>
          </p:nvPr>
        </p:nvSpPr>
        <p:spPr>
          <a:xfrm>
            <a:off x="1154956" y="2677645"/>
            <a:ext cx="4351023"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
          <p:cNvSpPr txBox="1"/>
          <p:nvPr>
            <p:ph idx="1" type="body"/>
          </p:nvPr>
        </p:nvSpPr>
        <p:spPr>
          <a:xfrm>
            <a:off x="6895558" y="2677644"/>
            <a:ext cx="3755379" cy="2283823"/>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61" name="Google Shape;61;p4"/>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 name="Shape 65"/>
        <p:cNvGrpSpPr/>
        <p:nvPr/>
      </p:nvGrpSpPr>
      <p:grpSpPr>
        <a:xfrm>
          <a:off x="0" y="0"/>
          <a:ext cx="0" cy="0"/>
          <a:chOff x="0" y="0"/>
          <a:chExt cx="0" cy="0"/>
        </a:xfrm>
      </p:grpSpPr>
      <p:sp>
        <p:nvSpPr>
          <p:cNvPr id="66" name="Google Shape;66;p5"/>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8" name="Google Shape;68;p5"/>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9" name="Google Shape;69;p5"/>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 name="Shape 72"/>
        <p:cNvGrpSpPr/>
        <p:nvPr/>
      </p:nvGrpSpPr>
      <p:grpSpPr>
        <a:xfrm>
          <a:off x="0" y="0"/>
          <a:ext cx="0" cy="0"/>
          <a:chOff x="0" y="0"/>
          <a:chExt cx="0" cy="0"/>
        </a:xfrm>
      </p:grpSpPr>
      <p:sp>
        <p:nvSpPr>
          <p:cNvPr id="73" name="Google Shape;73;p6"/>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5" name="Google Shape;75;p6"/>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6" name="Google Shape;76;p6"/>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7" name="Google Shape;77;p6"/>
          <p:cNvSpPr txBox="1"/>
          <p:nvPr>
            <p:ph idx="4" type="body"/>
          </p:nvPr>
        </p:nvSpPr>
        <p:spPr>
          <a:xfrm>
            <a:off x="6208710"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8" name="Google Shape;78;p6"/>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7"/>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7"/>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86" name="Shape 86"/>
        <p:cNvGrpSpPr/>
        <p:nvPr/>
      </p:nvGrpSpPr>
      <p:grpSpPr>
        <a:xfrm>
          <a:off x="0" y="0"/>
          <a:ext cx="0" cy="0"/>
          <a:chOff x="0" y="0"/>
          <a:chExt cx="0" cy="0"/>
        </a:xfrm>
      </p:grpSpPr>
      <p:sp>
        <p:nvSpPr>
          <p:cNvPr id="87" name="Google Shape;87;p8"/>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8"/>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91" name="Shape 91"/>
        <p:cNvGrpSpPr/>
        <p:nvPr/>
      </p:nvGrpSpPr>
      <p:grpSpPr>
        <a:xfrm>
          <a:off x="0" y="0"/>
          <a:ext cx="0" cy="0"/>
          <a:chOff x="0" y="0"/>
          <a:chExt cx="0" cy="0"/>
        </a:xfrm>
      </p:grpSpPr>
      <p:grpSp>
        <p:nvGrpSpPr>
          <p:cNvPr id="92" name="Google Shape;92;p9"/>
          <p:cNvGrpSpPr/>
          <p:nvPr/>
        </p:nvGrpSpPr>
        <p:grpSpPr>
          <a:xfrm>
            <a:off x="0" y="-2373"/>
            <a:ext cx="12192000" cy="6867027"/>
            <a:chOff x="0" y="-2373"/>
            <a:chExt cx="12192000" cy="6867027"/>
          </a:xfrm>
        </p:grpSpPr>
        <p:sp>
          <p:nvSpPr>
            <p:cNvPr id="93" name="Google Shape;93;p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02" name="Google Shape;102;p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03" name="Google Shape;103;p9"/>
          <p:cNvSpPr txBox="1"/>
          <p:nvPr>
            <p:ph type="title"/>
          </p:nvPr>
        </p:nvSpPr>
        <p:spPr>
          <a:xfrm>
            <a:off x="1154954" y="1295400"/>
            <a:ext cx="2793159"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9"/>
          <p:cNvSpPr txBox="1"/>
          <p:nvPr>
            <p:ph idx="1" type="body"/>
          </p:nvPr>
        </p:nvSpPr>
        <p:spPr>
          <a:xfrm>
            <a:off x="5781146" y="1447800"/>
            <a:ext cx="5190065"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5" name="Google Shape;105;p9"/>
          <p:cNvSpPr txBox="1"/>
          <p:nvPr>
            <p:ph idx="2" type="body"/>
          </p:nvPr>
        </p:nvSpPr>
        <p:spPr>
          <a:xfrm>
            <a:off x="1154955" y="2895600"/>
            <a:ext cx="2793158" cy="312927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9"/>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9"/>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0" name="Shape 110"/>
        <p:cNvGrpSpPr/>
        <p:nvPr/>
      </p:nvGrpSpPr>
      <p:grpSpPr>
        <a:xfrm>
          <a:off x="0" y="0"/>
          <a:ext cx="0" cy="0"/>
          <a:chOff x="0" y="0"/>
          <a:chExt cx="0" cy="0"/>
        </a:xfrm>
      </p:grpSpPr>
      <p:grpSp>
        <p:nvGrpSpPr>
          <p:cNvPr id="111" name="Google Shape;111;p10"/>
          <p:cNvGrpSpPr/>
          <p:nvPr/>
        </p:nvGrpSpPr>
        <p:grpSpPr>
          <a:xfrm>
            <a:off x="0" y="-2373"/>
            <a:ext cx="12192000" cy="6867027"/>
            <a:chOff x="0" y="-2373"/>
            <a:chExt cx="12192000" cy="6867027"/>
          </a:xfrm>
        </p:grpSpPr>
        <p:sp>
          <p:nvSpPr>
            <p:cNvPr id="112" name="Google Shape;112;p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20" name="Google Shape;120;p10"/>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22" name="Google Shape;122;p10"/>
          <p:cNvSpPr txBox="1"/>
          <p:nvPr>
            <p:ph type="title"/>
          </p:nvPr>
        </p:nvSpPr>
        <p:spPr>
          <a:xfrm>
            <a:off x="1153907" y="1693332"/>
            <a:ext cx="3860260" cy="17356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0"/>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4" name="Google Shape;124;p10"/>
          <p:cNvSpPr txBox="1"/>
          <p:nvPr>
            <p:ph idx="1" type="body"/>
          </p:nvPr>
        </p:nvSpPr>
        <p:spPr>
          <a:xfrm>
            <a:off x="1154955"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5" name="Google Shape;125;p10"/>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0"/>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2373"/>
            <a:ext cx="12192000" cy="6867027"/>
            <a:chOff x="0" y="-2373"/>
            <a:chExt cx="12192000" cy="6867027"/>
          </a:xfrm>
        </p:grpSpPr>
        <p:sp>
          <p:nvSpPr>
            <p:cNvPr id="11" name="Google Shape;11;p1"/>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 name="Google Shape;19;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 name="Google Shape;20;p1"/>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1" name="Google Shape;21;p1"/>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 name="Google Shape;22;p1"/>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3" name="Google Shape;23;p1"/>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4" name="Google Shape;24;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9"/>
          <p:cNvSpPr txBox="1"/>
          <p:nvPr>
            <p:ph type="ctrTitle"/>
          </p:nvPr>
        </p:nvSpPr>
        <p:spPr>
          <a:xfrm>
            <a:off x="1154955" y="2558022"/>
            <a:ext cx="8825658" cy="86142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b="1" lang="fr-FR"/>
              <a:t>Stage de Fin </a:t>
            </a:r>
            <a:r>
              <a:rPr b="1" lang="fr-FR"/>
              <a:t>d'Études</a:t>
            </a:r>
            <a:endParaRPr b="1"/>
          </a:p>
        </p:txBody>
      </p:sp>
      <p:sp>
        <p:nvSpPr>
          <p:cNvPr id="259" name="Google Shape;259;p19"/>
          <p:cNvSpPr txBox="1"/>
          <p:nvPr>
            <p:ph idx="1" type="subTitle"/>
          </p:nvPr>
        </p:nvSpPr>
        <p:spPr>
          <a:xfrm>
            <a:off x="1247234" y="3309306"/>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0000"/>
              </a:buClr>
              <a:buSzPts val="1440"/>
              <a:buFont typeface="Arial"/>
              <a:buNone/>
            </a:pPr>
            <a:r>
              <a:rPr lang="fr-FR"/>
              <a:t>S</a:t>
            </a:r>
            <a:r>
              <a:rPr lang="fr-FR"/>
              <a:t>olution pour la gestion des parties de snooker dans les clubs</a:t>
            </a:r>
            <a:endParaRPr/>
          </a:p>
        </p:txBody>
      </p:sp>
      <p:sp>
        <p:nvSpPr>
          <p:cNvPr id="260" name="Google Shape;260;p19"/>
          <p:cNvSpPr txBox="1"/>
          <p:nvPr/>
        </p:nvSpPr>
        <p:spPr>
          <a:xfrm>
            <a:off x="1974476" y="4475550"/>
            <a:ext cx="3019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fr-FR" sz="1800" u="none" cap="none" strike="noStrike">
                <a:solidFill>
                  <a:schemeClr val="lt1"/>
                </a:solidFill>
                <a:latin typeface="Century Gothic"/>
                <a:ea typeface="Century Gothic"/>
                <a:cs typeface="Century Gothic"/>
                <a:sym typeface="Century Gothic"/>
              </a:rPr>
              <a:t>Réalisé par : </a:t>
            </a:r>
            <a:endParaRPr b="0" i="0" sz="1800" u="none" cap="none" strike="noStrike">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0" i="0" lang="fr-FR" sz="1800" u="none" cap="none" strike="noStrike">
                <a:solidFill>
                  <a:schemeClr val="lt1"/>
                </a:solidFill>
                <a:latin typeface="Century Gothic"/>
                <a:ea typeface="Century Gothic"/>
                <a:cs typeface="Century Gothic"/>
                <a:sym typeface="Century Gothic"/>
              </a:rPr>
              <a:t>Tarek Mouchmouch</a:t>
            </a:r>
            <a:endParaRPr sz="1800">
              <a:solidFill>
                <a:schemeClr val="lt1"/>
              </a:solidFill>
              <a:latin typeface="Century Gothic"/>
              <a:ea typeface="Century Gothic"/>
              <a:cs typeface="Century Gothic"/>
              <a:sym typeface="Century Gothic"/>
            </a:endParaRPr>
          </a:p>
        </p:txBody>
      </p:sp>
      <p:sp>
        <p:nvSpPr>
          <p:cNvPr id="261" name="Google Shape;261;p19"/>
          <p:cNvSpPr txBox="1"/>
          <p:nvPr/>
        </p:nvSpPr>
        <p:spPr>
          <a:xfrm>
            <a:off x="7862900" y="4337100"/>
            <a:ext cx="2718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lt1"/>
                </a:solidFill>
                <a:latin typeface="Century Gothic"/>
                <a:ea typeface="Century Gothic"/>
                <a:cs typeface="Century Gothic"/>
                <a:sym typeface="Century Gothic"/>
              </a:rPr>
              <a:t>Soutenu devant</a:t>
            </a:r>
            <a:r>
              <a:rPr lang="fr-FR" sz="1800">
                <a:solidFill>
                  <a:schemeClr val="lt1"/>
                </a:solidFill>
                <a:latin typeface="Century Gothic"/>
                <a:ea typeface="Century Gothic"/>
                <a:cs typeface="Century Gothic"/>
                <a:sym typeface="Century Gothic"/>
              </a:rPr>
              <a:t> :</a:t>
            </a:r>
            <a:endParaRPr sz="1800">
              <a:solidFill>
                <a:schemeClr val="lt1"/>
              </a:solidFill>
              <a:latin typeface="Century Gothic"/>
              <a:ea typeface="Century Gothic"/>
              <a:cs typeface="Century Gothic"/>
              <a:sym typeface="Century Gothic"/>
            </a:endParaRPr>
          </a:p>
          <a:p>
            <a:pPr indent="-342900" lvl="0" marL="457200" marR="0" rtl="0" algn="l">
              <a:spcBef>
                <a:spcPts val="0"/>
              </a:spcBef>
              <a:spcAft>
                <a:spcPts val="0"/>
              </a:spcAft>
              <a:buClr>
                <a:schemeClr val="lt1"/>
              </a:buClr>
              <a:buSzPts val="1800"/>
              <a:buFont typeface="Century Gothic"/>
              <a:buChar char="●"/>
            </a:pPr>
            <a:r>
              <a:rPr lang="fr-FR" sz="1800">
                <a:solidFill>
                  <a:schemeClr val="lt1"/>
                </a:solidFill>
                <a:latin typeface="Century Gothic"/>
                <a:ea typeface="Century Gothic"/>
                <a:cs typeface="Century Gothic"/>
                <a:sym typeface="Century Gothic"/>
              </a:rPr>
              <a:t>Idriss CHANA</a:t>
            </a:r>
            <a:endParaRPr sz="1800">
              <a:solidFill>
                <a:schemeClr val="lt1"/>
              </a:solidFill>
              <a:latin typeface="Century Gothic"/>
              <a:ea typeface="Century Gothic"/>
              <a:cs typeface="Century Gothic"/>
              <a:sym typeface="Century Gothic"/>
            </a:endParaRPr>
          </a:p>
          <a:p>
            <a:pPr indent="-342900" lvl="0" marL="457200" marR="0" rtl="0" algn="l">
              <a:spcBef>
                <a:spcPts val="0"/>
              </a:spcBef>
              <a:spcAft>
                <a:spcPts val="0"/>
              </a:spcAft>
              <a:buClr>
                <a:schemeClr val="lt1"/>
              </a:buClr>
              <a:buSzPts val="1800"/>
              <a:buFont typeface="Century Gothic"/>
              <a:buChar char="●"/>
            </a:pPr>
            <a:r>
              <a:rPr lang="fr-FR" sz="1800">
                <a:solidFill>
                  <a:schemeClr val="lt1"/>
                </a:solidFill>
                <a:latin typeface="Century Gothic"/>
                <a:ea typeface="Century Gothic"/>
                <a:cs typeface="Century Gothic"/>
                <a:sym typeface="Century Gothic"/>
              </a:rPr>
              <a:t>Yassine RHAZALI</a:t>
            </a:r>
            <a:endParaRPr sz="1800">
              <a:solidFill>
                <a:schemeClr val="lt1"/>
              </a:solidFill>
              <a:latin typeface="Century Gothic"/>
              <a:ea typeface="Century Gothic"/>
              <a:cs typeface="Century Gothic"/>
              <a:sym typeface="Century Gothic"/>
            </a:endParaRPr>
          </a:p>
          <a:p>
            <a:pPr indent="-342900" lvl="0" marL="457200" marR="0" rtl="0" algn="l">
              <a:spcBef>
                <a:spcPts val="0"/>
              </a:spcBef>
              <a:spcAft>
                <a:spcPts val="0"/>
              </a:spcAft>
              <a:buClr>
                <a:schemeClr val="lt1"/>
              </a:buClr>
              <a:buSzPts val="1800"/>
              <a:buFont typeface="Century Gothic"/>
              <a:buChar char="●"/>
            </a:pPr>
            <a:r>
              <a:rPr lang="fr-FR" sz="1800">
                <a:solidFill>
                  <a:schemeClr val="lt1"/>
                </a:solidFill>
                <a:latin typeface="Century Gothic"/>
                <a:ea typeface="Century Gothic"/>
                <a:cs typeface="Century Gothic"/>
                <a:sym typeface="Century Gothic"/>
              </a:rPr>
              <a:t>M. L. HASNAOUI</a:t>
            </a:r>
            <a:endParaRPr sz="1800">
              <a:solidFill>
                <a:schemeClr val="lt1"/>
              </a:solidFill>
              <a:latin typeface="Century Gothic"/>
              <a:ea typeface="Century Gothic"/>
              <a:cs typeface="Century Gothic"/>
              <a:sym typeface="Century Gothic"/>
            </a:endParaRPr>
          </a:p>
        </p:txBody>
      </p:sp>
      <p:pic>
        <p:nvPicPr>
          <p:cNvPr id="262" name="Google Shape;262;p19"/>
          <p:cNvPicPr preferRelativeResize="0"/>
          <p:nvPr/>
        </p:nvPicPr>
        <p:blipFill rotWithShape="1">
          <a:blip r:embed="rId3">
            <a:alphaModFix/>
          </a:blip>
          <a:srcRect b="0" l="0" r="0" t="0"/>
          <a:stretch/>
        </p:blipFill>
        <p:spPr>
          <a:xfrm>
            <a:off x="8498048" y="0"/>
            <a:ext cx="3693953" cy="1270894"/>
          </a:xfrm>
          <a:prstGeom prst="rect">
            <a:avLst/>
          </a:prstGeom>
          <a:noFill/>
          <a:ln>
            <a:noFill/>
          </a:ln>
        </p:spPr>
      </p:pic>
      <p:sp>
        <p:nvSpPr>
          <p:cNvPr id="263" name="Google Shape;263;p19"/>
          <p:cNvSpPr txBox="1"/>
          <p:nvPr/>
        </p:nvSpPr>
        <p:spPr>
          <a:xfrm>
            <a:off x="278234" y="0"/>
            <a:ext cx="39517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u="sng">
                <a:solidFill>
                  <a:srgbClr val="062A40"/>
                </a:solidFill>
                <a:latin typeface="Century Gothic"/>
                <a:ea typeface="Century Gothic"/>
                <a:cs typeface="Century Gothic"/>
                <a:sym typeface="Century Gothic"/>
              </a:rPr>
              <a:t>Département Génie informatique</a:t>
            </a:r>
            <a:endParaRPr b="1" sz="1800" u="sng">
              <a:solidFill>
                <a:srgbClr val="062A40"/>
              </a:solidFill>
              <a:latin typeface="Century Gothic"/>
              <a:ea typeface="Century Gothic"/>
              <a:cs typeface="Century Gothic"/>
              <a:sym typeface="Century Gothic"/>
            </a:endParaRPr>
          </a:p>
        </p:txBody>
      </p:sp>
      <p:sp>
        <p:nvSpPr>
          <p:cNvPr id="264" name="Google Shape;264;p19"/>
          <p:cNvSpPr txBox="1"/>
          <p:nvPr/>
        </p:nvSpPr>
        <p:spPr>
          <a:xfrm>
            <a:off x="5237025" y="5687750"/>
            <a:ext cx="1934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lt1"/>
                </a:solidFill>
                <a:latin typeface="Century Gothic"/>
                <a:ea typeface="Century Gothic"/>
                <a:cs typeface="Century Gothic"/>
                <a:sym typeface="Century Gothic"/>
              </a:rPr>
              <a:t>   </a:t>
            </a:r>
            <a:r>
              <a:rPr lang="fr-FR" sz="1800">
                <a:solidFill>
                  <a:schemeClr val="lt1"/>
                </a:solidFill>
                <a:latin typeface="Century Gothic"/>
                <a:ea typeface="Century Gothic"/>
                <a:cs typeface="Century Gothic"/>
                <a:sym typeface="Century Gothic"/>
              </a:rPr>
              <a:t>15 Juin 2023</a:t>
            </a:r>
            <a:endParaRPr sz="1800">
              <a:solidFill>
                <a:schemeClr val="lt1"/>
              </a:solidFill>
              <a:latin typeface="Century Gothic"/>
              <a:ea typeface="Century Gothic"/>
              <a:cs typeface="Century Gothic"/>
              <a:sym typeface="Century Gothic"/>
            </a:endParaRPr>
          </a:p>
        </p:txBody>
      </p:sp>
      <p:sp>
        <p:nvSpPr>
          <p:cNvPr id="265" name="Google Shape;265;p19"/>
          <p:cNvSpPr/>
          <p:nvPr/>
        </p:nvSpPr>
        <p:spPr>
          <a:xfrm>
            <a:off x="5136375" y="409600"/>
            <a:ext cx="3422700" cy="86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19"/>
          <p:cNvPicPr preferRelativeResize="0"/>
          <p:nvPr/>
        </p:nvPicPr>
        <p:blipFill>
          <a:blip r:embed="rId4">
            <a:alphaModFix/>
          </a:blip>
          <a:stretch>
            <a:fillRect/>
          </a:stretch>
        </p:blipFill>
        <p:spPr>
          <a:xfrm>
            <a:off x="5333250" y="287782"/>
            <a:ext cx="3028950" cy="6953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8"/>
          <p:cNvSpPr txBox="1"/>
          <p:nvPr>
            <p:ph type="title"/>
          </p:nvPr>
        </p:nvSpPr>
        <p:spPr>
          <a:xfrm>
            <a:off x="1146567" y="2287088"/>
            <a:ext cx="4351023"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b="1" lang="fr-FR"/>
              <a:t>Conception</a:t>
            </a:r>
            <a:endParaRPr b="1"/>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9"/>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Conception</a:t>
            </a:r>
            <a:endParaRPr/>
          </a:p>
        </p:txBody>
      </p:sp>
      <p:sp>
        <p:nvSpPr>
          <p:cNvPr id="339" name="Google Shape;339;p29"/>
          <p:cNvSpPr txBox="1"/>
          <p:nvPr>
            <p:ph idx="1" type="body"/>
          </p:nvPr>
        </p:nvSpPr>
        <p:spPr>
          <a:xfrm>
            <a:off x="481187" y="2137599"/>
            <a:ext cx="10924750" cy="46291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fr-FR" u="sng"/>
              <a:t>Modèle Conceptuel des Données:</a:t>
            </a:r>
            <a:endParaRPr/>
          </a:p>
          <a:p>
            <a:pPr indent="0" lvl="0" marL="0" rtl="0" algn="l">
              <a:spcBef>
                <a:spcPts val="1000"/>
              </a:spcBef>
              <a:spcAft>
                <a:spcPts val="0"/>
              </a:spcAft>
              <a:buSzPts val="1440"/>
              <a:buNone/>
            </a:pPr>
            <a:r>
              <a:t/>
            </a:r>
            <a:endParaRPr/>
          </a:p>
        </p:txBody>
      </p:sp>
      <p:pic>
        <p:nvPicPr>
          <p:cNvPr id="340" name="Google Shape;340;p29"/>
          <p:cNvPicPr preferRelativeResize="0"/>
          <p:nvPr/>
        </p:nvPicPr>
        <p:blipFill>
          <a:blip r:embed="rId3">
            <a:alphaModFix/>
          </a:blip>
          <a:stretch>
            <a:fillRect/>
          </a:stretch>
        </p:blipFill>
        <p:spPr>
          <a:xfrm>
            <a:off x="2103925" y="2558450"/>
            <a:ext cx="7984150" cy="40849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0"/>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Conception</a:t>
            </a:r>
            <a:endParaRPr/>
          </a:p>
        </p:txBody>
      </p:sp>
      <p:sp>
        <p:nvSpPr>
          <p:cNvPr id="347" name="Google Shape;347;p30"/>
          <p:cNvSpPr txBox="1"/>
          <p:nvPr>
            <p:ph idx="1" type="body"/>
          </p:nvPr>
        </p:nvSpPr>
        <p:spPr>
          <a:xfrm>
            <a:off x="481187" y="2137599"/>
            <a:ext cx="10924800" cy="4629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fr-FR" u="sng"/>
              <a:t>Modèle Logique des Données:</a:t>
            </a:r>
            <a:endParaRPr/>
          </a:p>
          <a:p>
            <a:pPr indent="0" lvl="0" marL="0" rtl="0" algn="l">
              <a:spcBef>
                <a:spcPts val="1000"/>
              </a:spcBef>
              <a:spcAft>
                <a:spcPts val="0"/>
              </a:spcAft>
              <a:buSzPts val="1440"/>
              <a:buNone/>
            </a:pPr>
            <a:r>
              <a:t/>
            </a:r>
            <a:endParaRPr/>
          </a:p>
        </p:txBody>
      </p:sp>
      <p:pic>
        <p:nvPicPr>
          <p:cNvPr id="348" name="Google Shape;348;p30"/>
          <p:cNvPicPr preferRelativeResize="0"/>
          <p:nvPr/>
        </p:nvPicPr>
        <p:blipFill>
          <a:blip r:embed="rId3">
            <a:alphaModFix/>
          </a:blip>
          <a:stretch>
            <a:fillRect/>
          </a:stretch>
        </p:blipFill>
        <p:spPr>
          <a:xfrm>
            <a:off x="2210200" y="2551100"/>
            <a:ext cx="7771600" cy="40665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1"/>
          <p:cNvSpPr txBox="1"/>
          <p:nvPr>
            <p:ph type="title"/>
          </p:nvPr>
        </p:nvSpPr>
        <p:spPr>
          <a:xfrm>
            <a:off x="1154956" y="2287088"/>
            <a:ext cx="4351023"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b="1" lang="fr-FR"/>
              <a:t>Réalisation</a:t>
            </a:r>
            <a:endParaRPr b="1"/>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2"/>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Etude préalable</a:t>
            </a:r>
            <a:endParaRPr/>
          </a:p>
        </p:txBody>
      </p:sp>
      <p:sp>
        <p:nvSpPr>
          <p:cNvPr id="360" name="Google Shape;360;p32"/>
          <p:cNvSpPr txBox="1"/>
          <p:nvPr>
            <p:ph idx="1" type="body"/>
          </p:nvPr>
        </p:nvSpPr>
        <p:spPr>
          <a:xfrm>
            <a:off x="1154955" y="2603500"/>
            <a:ext cx="9927000" cy="3864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fr-FR" u="sng"/>
              <a:t>Langages et outils utilisés:</a:t>
            </a:r>
            <a:endParaRPr/>
          </a:p>
          <a:p>
            <a:pPr indent="-285750" lvl="1" marL="742950" rtl="0" algn="l">
              <a:spcBef>
                <a:spcPts val="1000"/>
              </a:spcBef>
              <a:spcAft>
                <a:spcPts val="0"/>
              </a:spcAft>
              <a:buSzPts val="1280"/>
              <a:buFont typeface="Noto Sans Symbols"/>
              <a:buChar char="▪"/>
            </a:pPr>
            <a:r>
              <a:rPr lang="fr-FR" u="sng"/>
              <a:t>F</a:t>
            </a:r>
            <a:r>
              <a:rPr lang="fr-FR" u="sng"/>
              <a:t>rameworks</a:t>
            </a:r>
            <a:r>
              <a:rPr b="1" lang="fr-FR" u="sng"/>
              <a:t>:</a:t>
            </a:r>
            <a:endParaRPr/>
          </a:p>
          <a:p>
            <a:pPr indent="0" lvl="1" marL="457200" rtl="0" algn="l">
              <a:spcBef>
                <a:spcPts val="1000"/>
              </a:spcBef>
              <a:spcAft>
                <a:spcPts val="0"/>
              </a:spcAft>
              <a:buSzPts val="1280"/>
              <a:buNone/>
            </a:pPr>
            <a:r>
              <a:t/>
            </a:r>
            <a:endParaRPr b="1" u="sng"/>
          </a:p>
          <a:p>
            <a:pPr indent="0" lvl="1" marL="457200" rtl="0" algn="l">
              <a:spcBef>
                <a:spcPts val="1000"/>
              </a:spcBef>
              <a:spcAft>
                <a:spcPts val="0"/>
              </a:spcAft>
              <a:buSzPts val="1280"/>
              <a:buNone/>
            </a:pPr>
            <a:r>
              <a:t/>
            </a:r>
            <a:endParaRPr b="1" u="sng"/>
          </a:p>
          <a:p>
            <a:pPr indent="0" lvl="0" marL="0" rtl="0" algn="l">
              <a:spcBef>
                <a:spcPts val="1000"/>
              </a:spcBef>
              <a:spcAft>
                <a:spcPts val="0"/>
              </a:spcAft>
              <a:buSzPts val="1440"/>
              <a:buNone/>
            </a:pPr>
            <a:r>
              <a:t/>
            </a:r>
            <a:endParaRPr b="1" u="sng"/>
          </a:p>
          <a:p>
            <a:pPr indent="-285750" lvl="1" marL="742950" rtl="0" algn="l">
              <a:spcBef>
                <a:spcPts val="1000"/>
              </a:spcBef>
              <a:spcAft>
                <a:spcPts val="0"/>
              </a:spcAft>
              <a:buSzPts val="1280"/>
              <a:buFont typeface="Noto Sans Symbols"/>
              <a:buChar char="▪"/>
            </a:pPr>
            <a:r>
              <a:rPr lang="fr-FR" u="sng"/>
              <a:t>Outils:</a:t>
            </a:r>
            <a:endParaRPr/>
          </a:p>
          <a:p>
            <a:pPr indent="-204469" lvl="1" marL="742950" rtl="0" algn="l">
              <a:spcBef>
                <a:spcPts val="1000"/>
              </a:spcBef>
              <a:spcAft>
                <a:spcPts val="0"/>
              </a:spcAft>
              <a:buSzPts val="1280"/>
              <a:buFont typeface="Noto Sans Symbols"/>
              <a:buNone/>
            </a:pPr>
            <a:r>
              <a:t/>
            </a:r>
            <a:endParaRPr/>
          </a:p>
        </p:txBody>
      </p:sp>
      <p:pic>
        <p:nvPicPr>
          <p:cNvPr id="361" name="Google Shape;361;p32"/>
          <p:cNvPicPr preferRelativeResize="0"/>
          <p:nvPr/>
        </p:nvPicPr>
        <p:blipFill rotWithShape="1">
          <a:blip r:embed="rId3">
            <a:alphaModFix/>
          </a:blip>
          <a:srcRect b="0" l="0" r="0" t="0"/>
          <a:stretch/>
        </p:blipFill>
        <p:spPr>
          <a:xfrm>
            <a:off x="9300315" y="3531431"/>
            <a:ext cx="1442904" cy="813410"/>
          </a:xfrm>
          <a:prstGeom prst="rect">
            <a:avLst/>
          </a:prstGeom>
          <a:noFill/>
          <a:ln>
            <a:noFill/>
          </a:ln>
        </p:spPr>
      </p:pic>
      <p:pic>
        <p:nvPicPr>
          <p:cNvPr id="362" name="Google Shape;362;p32"/>
          <p:cNvPicPr preferRelativeResize="0"/>
          <p:nvPr/>
        </p:nvPicPr>
        <p:blipFill rotWithShape="1">
          <a:blip r:embed="rId4">
            <a:alphaModFix/>
          </a:blip>
          <a:srcRect b="0" l="0" r="0" t="0"/>
          <a:stretch/>
        </p:blipFill>
        <p:spPr>
          <a:xfrm>
            <a:off x="4190416" y="5215419"/>
            <a:ext cx="916036" cy="912729"/>
          </a:xfrm>
          <a:prstGeom prst="rect">
            <a:avLst/>
          </a:prstGeom>
          <a:noFill/>
          <a:ln>
            <a:noFill/>
          </a:ln>
        </p:spPr>
      </p:pic>
      <p:pic>
        <p:nvPicPr>
          <p:cNvPr id="363" name="Google Shape;363;p32"/>
          <p:cNvPicPr preferRelativeResize="0"/>
          <p:nvPr/>
        </p:nvPicPr>
        <p:blipFill rotWithShape="1">
          <a:blip r:embed="rId5">
            <a:alphaModFix/>
          </a:blip>
          <a:srcRect b="0" l="0" r="0" t="0"/>
          <a:stretch/>
        </p:blipFill>
        <p:spPr>
          <a:xfrm>
            <a:off x="2151967" y="5132428"/>
            <a:ext cx="1244704" cy="1078717"/>
          </a:xfrm>
          <a:prstGeom prst="rect">
            <a:avLst/>
          </a:prstGeom>
          <a:noFill/>
          <a:ln>
            <a:noFill/>
          </a:ln>
        </p:spPr>
      </p:pic>
      <p:pic>
        <p:nvPicPr>
          <p:cNvPr id="364" name="Google Shape;364;p32"/>
          <p:cNvPicPr preferRelativeResize="0"/>
          <p:nvPr/>
        </p:nvPicPr>
        <p:blipFill rotWithShape="1">
          <a:blip r:embed="rId6">
            <a:alphaModFix/>
          </a:blip>
          <a:srcRect b="0" l="0" r="0" t="0"/>
          <a:stretch/>
        </p:blipFill>
        <p:spPr>
          <a:xfrm>
            <a:off x="8503373" y="5147580"/>
            <a:ext cx="1231499" cy="1231499"/>
          </a:xfrm>
          <a:prstGeom prst="rect">
            <a:avLst/>
          </a:prstGeom>
          <a:noFill/>
          <a:ln>
            <a:noFill/>
          </a:ln>
        </p:spPr>
      </p:pic>
      <p:pic>
        <p:nvPicPr>
          <p:cNvPr id="365" name="Google Shape;365;p32"/>
          <p:cNvPicPr preferRelativeResize="0"/>
          <p:nvPr/>
        </p:nvPicPr>
        <p:blipFill>
          <a:blip r:embed="rId7">
            <a:alphaModFix/>
          </a:blip>
          <a:stretch>
            <a:fillRect/>
          </a:stretch>
        </p:blipFill>
        <p:spPr>
          <a:xfrm>
            <a:off x="5801533" y="5147577"/>
            <a:ext cx="2070232" cy="1048400"/>
          </a:xfrm>
          <a:prstGeom prst="rect">
            <a:avLst/>
          </a:prstGeom>
          <a:noFill/>
          <a:ln>
            <a:noFill/>
          </a:ln>
        </p:spPr>
      </p:pic>
      <p:pic>
        <p:nvPicPr>
          <p:cNvPr id="366" name="Google Shape;366;p32"/>
          <p:cNvPicPr preferRelativeResize="0"/>
          <p:nvPr/>
        </p:nvPicPr>
        <p:blipFill>
          <a:blip r:embed="rId8">
            <a:alphaModFix/>
          </a:blip>
          <a:stretch>
            <a:fillRect/>
          </a:stretch>
        </p:blipFill>
        <p:spPr>
          <a:xfrm>
            <a:off x="1523641" y="3252325"/>
            <a:ext cx="1371600" cy="1371600"/>
          </a:xfrm>
          <a:prstGeom prst="rect">
            <a:avLst/>
          </a:prstGeom>
          <a:noFill/>
          <a:ln>
            <a:noFill/>
          </a:ln>
        </p:spPr>
      </p:pic>
      <p:pic>
        <p:nvPicPr>
          <p:cNvPr id="367" name="Google Shape;367;p32"/>
          <p:cNvPicPr preferRelativeResize="0"/>
          <p:nvPr/>
        </p:nvPicPr>
        <p:blipFill>
          <a:blip r:embed="rId9">
            <a:alphaModFix/>
          </a:blip>
          <a:stretch>
            <a:fillRect/>
          </a:stretch>
        </p:blipFill>
        <p:spPr>
          <a:xfrm>
            <a:off x="5482341" y="3447600"/>
            <a:ext cx="1485900" cy="981075"/>
          </a:xfrm>
          <a:prstGeom prst="rect">
            <a:avLst/>
          </a:prstGeom>
          <a:noFill/>
          <a:ln>
            <a:noFill/>
          </a:ln>
        </p:spPr>
      </p:pic>
      <p:pic>
        <p:nvPicPr>
          <p:cNvPr id="368" name="Google Shape;368;p32"/>
          <p:cNvPicPr preferRelativeResize="0"/>
          <p:nvPr/>
        </p:nvPicPr>
        <p:blipFill>
          <a:blip r:embed="rId10">
            <a:alphaModFix/>
          </a:blip>
          <a:stretch>
            <a:fillRect/>
          </a:stretch>
        </p:blipFill>
        <p:spPr>
          <a:xfrm>
            <a:off x="3396666" y="3447575"/>
            <a:ext cx="1485900" cy="981075"/>
          </a:xfrm>
          <a:prstGeom prst="rect">
            <a:avLst/>
          </a:prstGeom>
          <a:noFill/>
          <a:ln>
            <a:noFill/>
          </a:ln>
        </p:spPr>
      </p:pic>
      <p:pic>
        <p:nvPicPr>
          <p:cNvPr id="369" name="Google Shape;369;p32"/>
          <p:cNvPicPr preferRelativeResize="0"/>
          <p:nvPr/>
        </p:nvPicPr>
        <p:blipFill>
          <a:blip r:embed="rId11">
            <a:alphaModFix/>
          </a:blip>
          <a:stretch>
            <a:fillRect/>
          </a:stretch>
        </p:blipFill>
        <p:spPr>
          <a:xfrm>
            <a:off x="7529454" y="3333300"/>
            <a:ext cx="1209675" cy="1209675"/>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Réalisation</a:t>
            </a:r>
            <a:endParaRPr/>
          </a:p>
        </p:txBody>
      </p:sp>
      <p:sp>
        <p:nvSpPr>
          <p:cNvPr id="376" name="Google Shape;376;p33"/>
          <p:cNvSpPr txBox="1"/>
          <p:nvPr>
            <p:ph idx="1" type="body"/>
          </p:nvPr>
        </p:nvSpPr>
        <p:spPr>
          <a:xfrm>
            <a:off x="1154900" y="2616475"/>
            <a:ext cx="8761500" cy="2872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fr-FR" u="sng"/>
              <a:t>Étapes</a:t>
            </a:r>
            <a:r>
              <a:rPr b="1" lang="fr-FR" u="sng"/>
              <a:t> de la réalisation:</a:t>
            </a:r>
            <a:endParaRPr/>
          </a:p>
          <a:p>
            <a:pPr indent="0" lvl="0" marL="0" rtl="0" algn="l">
              <a:spcBef>
                <a:spcPts val="1000"/>
              </a:spcBef>
              <a:spcAft>
                <a:spcPts val="0"/>
              </a:spcAft>
              <a:buSzPts val="1440"/>
              <a:buNone/>
            </a:pPr>
            <a:r>
              <a:t/>
            </a:r>
            <a:endParaRPr b="1" u="sng"/>
          </a:p>
          <a:p>
            <a:pPr indent="-285750" lvl="1" marL="742950" rtl="0" algn="l">
              <a:spcBef>
                <a:spcPts val="1000"/>
              </a:spcBef>
              <a:spcAft>
                <a:spcPts val="0"/>
              </a:spcAft>
              <a:buSzPts val="1280"/>
              <a:buFont typeface="Noto Sans Symbols"/>
              <a:buChar char="▪"/>
            </a:pPr>
            <a:r>
              <a:rPr lang="fr-FR"/>
              <a:t>Création de la base de données SQL</a:t>
            </a:r>
            <a:endParaRPr/>
          </a:p>
          <a:p>
            <a:pPr indent="-285750" lvl="1" marL="742950" rtl="0" algn="l">
              <a:spcBef>
                <a:spcPts val="1000"/>
              </a:spcBef>
              <a:spcAft>
                <a:spcPts val="0"/>
              </a:spcAft>
              <a:buSzPts val="1280"/>
              <a:buFont typeface="Noto Sans Symbols"/>
              <a:buChar char="▪"/>
            </a:pPr>
            <a:r>
              <a:rPr lang="fr-FR"/>
              <a:t>Création des API avec Laravel</a:t>
            </a:r>
            <a:endParaRPr/>
          </a:p>
          <a:p>
            <a:pPr indent="-285750" lvl="1" marL="742950" rtl="0" algn="l">
              <a:spcBef>
                <a:spcPts val="1000"/>
              </a:spcBef>
              <a:spcAft>
                <a:spcPts val="0"/>
              </a:spcAft>
              <a:buSzPts val="1280"/>
              <a:buFont typeface="Noto Sans Symbols"/>
              <a:buChar char="▪"/>
            </a:pPr>
            <a:r>
              <a:rPr lang="fr-FR"/>
              <a:t>Création</a:t>
            </a:r>
            <a:r>
              <a:rPr lang="fr-FR"/>
              <a:t> d’application mobile Snooker Scorer</a:t>
            </a:r>
            <a:endParaRPr/>
          </a:p>
          <a:p>
            <a:pPr indent="-285750" lvl="1" marL="742950" rtl="0" algn="l">
              <a:spcBef>
                <a:spcPts val="1000"/>
              </a:spcBef>
              <a:spcAft>
                <a:spcPts val="0"/>
              </a:spcAft>
              <a:buSzPts val="1440"/>
              <a:buChar char="▪"/>
            </a:pPr>
            <a:r>
              <a:rPr lang="fr-FR"/>
              <a:t>Création d’application mobile Snooker Reservation</a:t>
            </a:r>
            <a:endParaRPr/>
          </a:p>
          <a:p>
            <a:pPr indent="-285750" lvl="1" marL="742950" rtl="0" algn="l">
              <a:spcBef>
                <a:spcPts val="1000"/>
              </a:spcBef>
              <a:spcAft>
                <a:spcPts val="0"/>
              </a:spcAft>
              <a:buSzPts val="1280"/>
              <a:buFont typeface="Noto Sans Symbols"/>
              <a:buChar char="▪"/>
            </a:pPr>
            <a:r>
              <a:rPr lang="fr-FR"/>
              <a:t>Création de site web Snooker Admin</a:t>
            </a:r>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4"/>
          <p:cNvSpPr txBox="1"/>
          <p:nvPr>
            <p:ph type="title"/>
          </p:nvPr>
        </p:nvSpPr>
        <p:spPr>
          <a:xfrm>
            <a:off x="1297553" y="636593"/>
            <a:ext cx="8761500" cy="707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Réalisation</a:t>
            </a:r>
            <a:endParaRPr/>
          </a:p>
        </p:txBody>
      </p:sp>
      <p:sp>
        <p:nvSpPr>
          <p:cNvPr id="383" name="Google Shape;383;p34"/>
          <p:cNvSpPr txBox="1"/>
          <p:nvPr>
            <p:ph idx="1" type="body"/>
          </p:nvPr>
        </p:nvSpPr>
        <p:spPr>
          <a:xfrm>
            <a:off x="532650" y="2149775"/>
            <a:ext cx="4448100" cy="2872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fr-FR" u="sng"/>
              <a:t>Application mobile Snooker Scorer</a:t>
            </a:r>
            <a:r>
              <a:rPr b="1" lang="fr-FR" u="sng"/>
              <a:t>:</a:t>
            </a:r>
            <a:endParaRPr/>
          </a:p>
        </p:txBody>
      </p:sp>
      <p:pic>
        <p:nvPicPr>
          <p:cNvPr id="384" name="Google Shape;384;p34"/>
          <p:cNvPicPr preferRelativeResize="0"/>
          <p:nvPr/>
        </p:nvPicPr>
        <p:blipFill>
          <a:blip r:embed="rId3">
            <a:alphaModFix/>
          </a:blip>
          <a:stretch>
            <a:fillRect/>
          </a:stretch>
        </p:blipFill>
        <p:spPr>
          <a:xfrm>
            <a:off x="2413150" y="2556050"/>
            <a:ext cx="7026100" cy="4108275"/>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5"/>
          <p:cNvSpPr txBox="1"/>
          <p:nvPr>
            <p:ph type="title"/>
          </p:nvPr>
        </p:nvSpPr>
        <p:spPr>
          <a:xfrm>
            <a:off x="1297553" y="636593"/>
            <a:ext cx="8761500" cy="707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Réalisation</a:t>
            </a:r>
            <a:endParaRPr/>
          </a:p>
        </p:txBody>
      </p:sp>
      <p:sp>
        <p:nvSpPr>
          <p:cNvPr id="391" name="Google Shape;391;p35"/>
          <p:cNvSpPr txBox="1"/>
          <p:nvPr>
            <p:ph idx="1" type="body"/>
          </p:nvPr>
        </p:nvSpPr>
        <p:spPr>
          <a:xfrm>
            <a:off x="532650" y="2149775"/>
            <a:ext cx="4448100" cy="2872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fr-FR" u="sng"/>
              <a:t>Application mobile Snooker Scorer:</a:t>
            </a:r>
            <a:endParaRPr/>
          </a:p>
        </p:txBody>
      </p:sp>
      <p:pic>
        <p:nvPicPr>
          <p:cNvPr id="392" name="Google Shape;392;p35"/>
          <p:cNvPicPr preferRelativeResize="0"/>
          <p:nvPr/>
        </p:nvPicPr>
        <p:blipFill>
          <a:blip r:embed="rId3">
            <a:alphaModFix/>
          </a:blip>
          <a:stretch>
            <a:fillRect/>
          </a:stretch>
        </p:blipFill>
        <p:spPr>
          <a:xfrm>
            <a:off x="2879225" y="2520425"/>
            <a:ext cx="7360600" cy="4254950"/>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6"/>
          <p:cNvSpPr txBox="1"/>
          <p:nvPr>
            <p:ph type="title"/>
          </p:nvPr>
        </p:nvSpPr>
        <p:spPr>
          <a:xfrm>
            <a:off x="1297553" y="636593"/>
            <a:ext cx="8761500" cy="707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Réalisation</a:t>
            </a:r>
            <a:endParaRPr/>
          </a:p>
        </p:txBody>
      </p:sp>
      <p:sp>
        <p:nvSpPr>
          <p:cNvPr id="399" name="Google Shape;399;p36"/>
          <p:cNvSpPr txBox="1"/>
          <p:nvPr>
            <p:ph idx="1" type="body"/>
          </p:nvPr>
        </p:nvSpPr>
        <p:spPr>
          <a:xfrm>
            <a:off x="532650" y="2149775"/>
            <a:ext cx="4448100" cy="2872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fr-FR" u="sng"/>
              <a:t>Application mobile Snooker Reservation:</a:t>
            </a:r>
            <a:endParaRPr/>
          </a:p>
        </p:txBody>
      </p:sp>
      <p:pic>
        <p:nvPicPr>
          <p:cNvPr id="400" name="Google Shape;400;p36"/>
          <p:cNvPicPr preferRelativeResize="0"/>
          <p:nvPr/>
        </p:nvPicPr>
        <p:blipFill>
          <a:blip r:embed="rId3">
            <a:alphaModFix/>
          </a:blip>
          <a:stretch>
            <a:fillRect/>
          </a:stretch>
        </p:blipFill>
        <p:spPr>
          <a:xfrm>
            <a:off x="3268012" y="2496239"/>
            <a:ext cx="2524125" cy="4316072"/>
          </a:xfrm>
          <a:prstGeom prst="rect">
            <a:avLst/>
          </a:prstGeom>
          <a:noFill/>
          <a:ln>
            <a:noFill/>
          </a:ln>
        </p:spPr>
      </p:pic>
      <p:pic>
        <p:nvPicPr>
          <p:cNvPr id="401" name="Google Shape;401;p36"/>
          <p:cNvPicPr preferRelativeResize="0"/>
          <p:nvPr/>
        </p:nvPicPr>
        <p:blipFill>
          <a:blip r:embed="rId4">
            <a:alphaModFix/>
          </a:blip>
          <a:stretch>
            <a:fillRect/>
          </a:stretch>
        </p:blipFill>
        <p:spPr>
          <a:xfrm>
            <a:off x="6336150" y="2520681"/>
            <a:ext cx="2524125" cy="4267200"/>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7"/>
          <p:cNvSpPr txBox="1"/>
          <p:nvPr>
            <p:ph type="title"/>
          </p:nvPr>
        </p:nvSpPr>
        <p:spPr>
          <a:xfrm>
            <a:off x="1297553" y="636593"/>
            <a:ext cx="8761500" cy="707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Réalisation</a:t>
            </a:r>
            <a:endParaRPr/>
          </a:p>
        </p:txBody>
      </p:sp>
      <p:sp>
        <p:nvSpPr>
          <p:cNvPr id="408" name="Google Shape;408;p37"/>
          <p:cNvSpPr txBox="1"/>
          <p:nvPr>
            <p:ph idx="1" type="body"/>
          </p:nvPr>
        </p:nvSpPr>
        <p:spPr>
          <a:xfrm>
            <a:off x="532650" y="2149775"/>
            <a:ext cx="4448100" cy="2872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fr-FR" u="sng"/>
              <a:t>Application mobile Snooker Reservation:</a:t>
            </a:r>
            <a:endParaRPr/>
          </a:p>
        </p:txBody>
      </p:sp>
      <p:pic>
        <p:nvPicPr>
          <p:cNvPr id="409" name="Google Shape;409;p37"/>
          <p:cNvPicPr preferRelativeResize="0"/>
          <p:nvPr/>
        </p:nvPicPr>
        <p:blipFill>
          <a:blip r:embed="rId3">
            <a:alphaModFix/>
          </a:blip>
          <a:stretch>
            <a:fillRect/>
          </a:stretch>
        </p:blipFill>
        <p:spPr>
          <a:xfrm>
            <a:off x="3268012" y="2496239"/>
            <a:ext cx="2524125" cy="4316072"/>
          </a:xfrm>
          <a:prstGeom prst="rect">
            <a:avLst/>
          </a:prstGeom>
          <a:noFill/>
          <a:ln>
            <a:noFill/>
          </a:ln>
        </p:spPr>
      </p:pic>
      <p:pic>
        <p:nvPicPr>
          <p:cNvPr id="410" name="Google Shape;410;p37"/>
          <p:cNvPicPr preferRelativeResize="0"/>
          <p:nvPr/>
        </p:nvPicPr>
        <p:blipFill>
          <a:blip r:embed="rId4">
            <a:alphaModFix/>
          </a:blip>
          <a:stretch>
            <a:fillRect/>
          </a:stretch>
        </p:blipFill>
        <p:spPr>
          <a:xfrm>
            <a:off x="6336150" y="2520681"/>
            <a:ext cx="2524125" cy="4267200"/>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0"/>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Plan</a:t>
            </a:r>
            <a:endParaRPr/>
          </a:p>
        </p:txBody>
      </p:sp>
      <p:sp>
        <p:nvSpPr>
          <p:cNvPr id="273" name="Google Shape;273;p20"/>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240"/>
              <a:buChar char="►"/>
            </a:pPr>
            <a:r>
              <a:rPr lang="fr-FR" sz="2800"/>
              <a:t>Introduction</a:t>
            </a:r>
            <a:endParaRPr sz="2800"/>
          </a:p>
          <a:p>
            <a:pPr indent="-378460" lvl="0" marL="342900" rtl="0" algn="l">
              <a:spcBef>
                <a:spcPts val="0"/>
              </a:spcBef>
              <a:spcAft>
                <a:spcPts val="0"/>
              </a:spcAft>
              <a:buSzPts val="2800"/>
              <a:buChar char="►"/>
            </a:pPr>
            <a:r>
              <a:rPr lang="fr-FR" sz="2800"/>
              <a:t>Société WEHELP</a:t>
            </a:r>
            <a:endParaRPr sz="2800"/>
          </a:p>
          <a:p>
            <a:pPr indent="-342900" lvl="0" marL="342900" rtl="0" algn="l">
              <a:spcBef>
                <a:spcPts val="1000"/>
              </a:spcBef>
              <a:spcAft>
                <a:spcPts val="0"/>
              </a:spcAft>
              <a:buSzPts val="2240"/>
              <a:buChar char="►"/>
            </a:pPr>
            <a:r>
              <a:rPr lang="fr-FR" sz="2800"/>
              <a:t>Etude préalable </a:t>
            </a:r>
            <a:endParaRPr/>
          </a:p>
          <a:p>
            <a:pPr indent="-342900" lvl="0" marL="342900" rtl="0" algn="l">
              <a:spcBef>
                <a:spcPts val="1000"/>
              </a:spcBef>
              <a:spcAft>
                <a:spcPts val="0"/>
              </a:spcAft>
              <a:buSzPts val="2240"/>
              <a:buChar char="►"/>
            </a:pPr>
            <a:r>
              <a:rPr lang="fr-FR" sz="2800"/>
              <a:t>Conception</a:t>
            </a:r>
            <a:endParaRPr/>
          </a:p>
          <a:p>
            <a:pPr indent="-342900" lvl="0" marL="342900" rtl="0" algn="l">
              <a:spcBef>
                <a:spcPts val="1000"/>
              </a:spcBef>
              <a:spcAft>
                <a:spcPts val="0"/>
              </a:spcAft>
              <a:buSzPts val="2240"/>
              <a:buChar char="►"/>
            </a:pPr>
            <a:r>
              <a:rPr lang="fr-FR" sz="2800"/>
              <a:t>Réalisation</a:t>
            </a:r>
            <a:endParaRPr/>
          </a:p>
          <a:p>
            <a:pPr indent="-342900" lvl="0" marL="342900" rtl="0" algn="l">
              <a:spcBef>
                <a:spcPts val="1000"/>
              </a:spcBef>
              <a:spcAft>
                <a:spcPts val="0"/>
              </a:spcAft>
              <a:buSzPts val="2240"/>
              <a:buChar char="►"/>
            </a:pPr>
            <a:r>
              <a:rPr lang="fr-FR" sz="2800"/>
              <a:t>Conclusion</a:t>
            </a:r>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8"/>
          <p:cNvSpPr txBox="1"/>
          <p:nvPr>
            <p:ph type="title"/>
          </p:nvPr>
        </p:nvSpPr>
        <p:spPr>
          <a:xfrm>
            <a:off x="1297553" y="636593"/>
            <a:ext cx="8761500" cy="707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Réalisation</a:t>
            </a:r>
            <a:endParaRPr/>
          </a:p>
        </p:txBody>
      </p:sp>
      <p:sp>
        <p:nvSpPr>
          <p:cNvPr id="417" name="Google Shape;417;p38"/>
          <p:cNvSpPr txBox="1"/>
          <p:nvPr>
            <p:ph idx="1" type="body"/>
          </p:nvPr>
        </p:nvSpPr>
        <p:spPr>
          <a:xfrm>
            <a:off x="532650" y="2149775"/>
            <a:ext cx="2524200" cy="2872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fr-FR" u="sng"/>
              <a:t>Site web d’administration</a:t>
            </a:r>
            <a:r>
              <a:rPr b="1" lang="fr-FR" u="sng"/>
              <a:t>:</a:t>
            </a:r>
            <a:endParaRPr/>
          </a:p>
        </p:txBody>
      </p:sp>
      <p:pic>
        <p:nvPicPr>
          <p:cNvPr id="418" name="Google Shape;418;p38"/>
          <p:cNvPicPr preferRelativeResize="0"/>
          <p:nvPr/>
        </p:nvPicPr>
        <p:blipFill>
          <a:blip r:embed="rId3">
            <a:alphaModFix/>
          </a:blip>
          <a:stretch>
            <a:fillRect/>
          </a:stretch>
        </p:blipFill>
        <p:spPr>
          <a:xfrm>
            <a:off x="262600" y="3212525"/>
            <a:ext cx="6180200" cy="2950800"/>
          </a:xfrm>
          <a:prstGeom prst="rect">
            <a:avLst/>
          </a:prstGeom>
          <a:noFill/>
          <a:ln cap="flat" cmpd="sng" w="12700">
            <a:solidFill>
              <a:srgbClr val="000000"/>
            </a:solidFill>
            <a:prstDash val="solid"/>
            <a:miter lim="8000"/>
            <a:headEnd len="sm" w="sm" type="none"/>
            <a:tailEnd len="sm" w="sm" type="none"/>
          </a:ln>
        </p:spPr>
      </p:pic>
      <p:pic>
        <p:nvPicPr>
          <p:cNvPr id="419" name="Google Shape;419;p38"/>
          <p:cNvPicPr preferRelativeResize="0"/>
          <p:nvPr/>
        </p:nvPicPr>
        <p:blipFill>
          <a:blip r:embed="rId4">
            <a:alphaModFix/>
          </a:blip>
          <a:stretch>
            <a:fillRect/>
          </a:stretch>
        </p:blipFill>
        <p:spPr>
          <a:xfrm>
            <a:off x="6580400" y="3908243"/>
            <a:ext cx="5734050" cy="12192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9"/>
          <p:cNvSpPr txBox="1"/>
          <p:nvPr>
            <p:ph type="title"/>
          </p:nvPr>
        </p:nvSpPr>
        <p:spPr>
          <a:xfrm>
            <a:off x="1163345" y="2287088"/>
            <a:ext cx="4351023"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b="1" lang="fr-FR"/>
              <a:t>Conclusion</a:t>
            </a:r>
            <a:endParaRPr b="1"/>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Conclusion</a:t>
            </a:r>
            <a:endParaRPr/>
          </a:p>
        </p:txBody>
      </p:sp>
      <p:sp>
        <p:nvSpPr>
          <p:cNvPr id="431" name="Google Shape;431;p40"/>
          <p:cNvSpPr txBox="1"/>
          <p:nvPr>
            <p:ph idx="1" type="body"/>
          </p:nvPr>
        </p:nvSpPr>
        <p:spPr>
          <a:xfrm>
            <a:off x="1154953" y="2603500"/>
            <a:ext cx="9046060" cy="315973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fr-FR" u="sng"/>
              <a:t>Les acquis:</a:t>
            </a:r>
            <a:endParaRPr/>
          </a:p>
          <a:p>
            <a:pPr indent="-285750" lvl="1" marL="742950" rtl="0" algn="l">
              <a:spcBef>
                <a:spcPts val="1000"/>
              </a:spcBef>
              <a:spcAft>
                <a:spcPts val="0"/>
              </a:spcAft>
              <a:buSzPts val="1280"/>
              <a:buChar char="▪"/>
            </a:pPr>
            <a:r>
              <a:rPr lang="fr-FR"/>
              <a:t>Travailler avec des délais de livraison</a:t>
            </a:r>
            <a:endParaRPr/>
          </a:p>
          <a:p>
            <a:pPr indent="-285750" lvl="1" marL="742950" rtl="0" algn="l">
              <a:spcBef>
                <a:spcPts val="1000"/>
              </a:spcBef>
              <a:spcAft>
                <a:spcPts val="0"/>
              </a:spcAft>
              <a:buSzPts val="1280"/>
              <a:buFont typeface="Noto Sans Symbols"/>
              <a:buChar char="▪"/>
            </a:pPr>
            <a:r>
              <a:rPr lang="fr-FR"/>
              <a:t>Créer et consommer des API</a:t>
            </a:r>
            <a:endParaRPr/>
          </a:p>
          <a:p>
            <a:pPr indent="-285750" lvl="1" marL="742950" rtl="0" algn="l">
              <a:spcBef>
                <a:spcPts val="1000"/>
              </a:spcBef>
              <a:spcAft>
                <a:spcPts val="0"/>
              </a:spcAft>
              <a:buSzPts val="1280"/>
              <a:buFont typeface="Noto Sans Symbols"/>
              <a:buChar char="▪"/>
            </a:pPr>
            <a:r>
              <a:rPr lang="fr-FR"/>
              <a:t>Création d'applications mobiles multiplateformes</a:t>
            </a:r>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1"/>
          <p:cNvSpPr txBox="1"/>
          <p:nvPr>
            <p:ph type="ctrTitle"/>
          </p:nvPr>
        </p:nvSpPr>
        <p:spPr>
          <a:xfrm>
            <a:off x="1279356" y="3028425"/>
            <a:ext cx="9819279" cy="78422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6000"/>
              <a:buFont typeface="Century Gothic"/>
              <a:buNone/>
            </a:pPr>
            <a:r>
              <a:rPr b="1" i="1" lang="fr-FR" sz="6000"/>
              <a:t>Merci pour votre attention</a:t>
            </a:r>
            <a:endParaRPr b="1" i="1"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1"/>
          <p:cNvSpPr txBox="1"/>
          <p:nvPr>
            <p:ph type="title"/>
          </p:nvPr>
        </p:nvSpPr>
        <p:spPr>
          <a:xfrm>
            <a:off x="1138178" y="2287088"/>
            <a:ext cx="4351023"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b="1" lang="fr-FR"/>
              <a:t>Introduction</a:t>
            </a:r>
            <a:endParaRPr b="1"/>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2"/>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Introduction</a:t>
            </a:r>
            <a:endParaRPr/>
          </a:p>
        </p:txBody>
      </p:sp>
      <p:sp>
        <p:nvSpPr>
          <p:cNvPr id="285" name="Google Shape;285;p22"/>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rmAutofit/>
          </a:bodyPr>
          <a:lstStyle/>
          <a:p>
            <a:pPr indent="0" lvl="1" marL="0" rtl="0" algn="l">
              <a:spcBef>
                <a:spcPts val="1000"/>
              </a:spcBef>
              <a:spcAft>
                <a:spcPts val="0"/>
              </a:spcAft>
              <a:buSzPts val="1280"/>
              <a:buNone/>
            </a:pPr>
            <a:r>
              <a:rPr lang="fr-FR" sz="2000">
                <a:solidFill>
                  <a:schemeClr val="dk1"/>
                </a:solidFill>
              </a:rPr>
              <a:t>Dans le cadre de notre 2ème année à l'École Supérieure de Technologie de Meknès, nous avons eu l'opportunité de réaliser un stage de deux mois au sein d'une entreprise.</a:t>
            </a:r>
            <a:endParaRPr sz="2000">
              <a:solidFill>
                <a:schemeClr val="dk1"/>
              </a:solidFill>
            </a:endParaRPr>
          </a:p>
          <a:p>
            <a:pPr indent="0" lvl="1" marL="0" rtl="0" algn="l">
              <a:spcBef>
                <a:spcPts val="1000"/>
              </a:spcBef>
              <a:spcAft>
                <a:spcPts val="0"/>
              </a:spcAft>
              <a:buSzPts val="1280"/>
              <a:buNone/>
            </a:pPr>
            <a:r>
              <a:t/>
            </a:r>
            <a:endParaRPr sz="2000">
              <a:solidFill>
                <a:schemeClr val="dk1"/>
              </a:solidFill>
            </a:endParaRPr>
          </a:p>
          <a:p>
            <a:pPr indent="0" lvl="1" marL="0" rtl="0" algn="l">
              <a:spcBef>
                <a:spcPts val="1000"/>
              </a:spcBef>
              <a:spcAft>
                <a:spcPts val="0"/>
              </a:spcAft>
              <a:buSzPts val="1280"/>
              <a:buNone/>
            </a:pPr>
            <a:r>
              <a:rPr lang="fr-FR" sz="2000">
                <a:solidFill>
                  <a:schemeClr val="dk1"/>
                </a:solidFill>
              </a:rPr>
              <a:t>C'était une occasion unique de plonger dans le monde professionnel, de travailler en équipe et d'appliquer nos connaissances dans un environnement réel.</a:t>
            </a:r>
            <a:endParaRPr sz="2000">
              <a:solidFill>
                <a:schemeClr val="dk1"/>
              </a:solidFill>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3"/>
          <p:cNvSpPr txBox="1"/>
          <p:nvPr>
            <p:ph type="title"/>
          </p:nvPr>
        </p:nvSpPr>
        <p:spPr>
          <a:xfrm>
            <a:off x="1154956" y="2287088"/>
            <a:ext cx="4351023"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b="1" lang="fr-FR"/>
              <a:t>Société WEHELP</a:t>
            </a:r>
            <a:endParaRPr b="1"/>
          </a:p>
        </p:txBody>
      </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4"/>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Société WEHELP</a:t>
            </a:r>
            <a:endParaRPr/>
          </a:p>
        </p:txBody>
      </p:sp>
      <p:sp>
        <p:nvSpPr>
          <p:cNvPr id="297" name="Google Shape;297;p24"/>
          <p:cNvSpPr txBox="1"/>
          <p:nvPr>
            <p:ph idx="1" type="body"/>
          </p:nvPr>
        </p:nvSpPr>
        <p:spPr>
          <a:xfrm>
            <a:off x="493780" y="2655350"/>
            <a:ext cx="8761500" cy="3416400"/>
          </a:xfrm>
          <a:prstGeom prst="rect">
            <a:avLst/>
          </a:prstGeom>
          <a:noFill/>
          <a:ln>
            <a:noFill/>
          </a:ln>
        </p:spPr>
        <p:txBody>
          <a:bodyPr anchorCtr="0" anchor="t" bIns="45700" lIns="91425" spcFirstLastPara="1" rIns="91425" wrap="square" tIns="45700">
            <a:normAutofit/>
          </a:bodyPr>
          <a:lstStyle/>
          <a:p>
            <a:pPr indent="0" lvl="1" marL="0" rtl="0" algn="l">
              <a:spcBef>
                <a:spcPts val="1000"/>
              </a:spcBef>
              <a:spcAft>
                <a:spcPts val="0"/>
              </a:spcAft>
              <a:buSzPts val="1280"/>
              <a:buNone/>
            </a:pPr>
            <a:r>
              <a:rPr lang="fr-FR" sz="2000">
                <a:solidFill>
                  <a:schemeClr val="dk1"/>
                </a:solidFill>
              </a:rPr>
              <a:t>Fondée en 2007 par HEZZAZ Taib, WEHELP est une agence digitale et webmarketing basée à Meknès, au Maroc. Ses domaines d'expertise incluent le graphisme, le développement web et le développement mobile.</a:t>
            </a:r>
            <a:endParaRPr sz="2000">
              <a:solidFill>
                <a:schemeClr val="dk1"/>
              </a:solidFill>
            </a:endParaRPr>
          </a:p>
          <a:p>
            <a:pPr indent="0" lvl="1" marL="0" rtl="0" algn="l">
              <a:spcBef>
                <a:spcPts val="1000"/>
              </a:spcBef>
              <a:spcAft>
                <a:spcPts val="0"/>
              </a:spcAft>
              <a:buSzPts val="1280"/>
              <a:buNone/>
            </a:pPr>
            <a:r>
              <a:t/>
            </a:r>
            <a:endParaRPr sz="2000">
              <a:solidFill>
                <a:schemeClr val="dk1"/>
              </a:solidFill>
            </a:endParaRPr>
          </a:p>
          <a:p>
            <a:pPr indent="0" lvl="1" marL="0" rtl="0" algn="l">
              <a:spcBef>
                <a:spcPts val="1000"/>
              </a:spcBef>
              <a:spcAft>
                <a:spcPts val="0"/>
              </a:spcAft>
              <a:buSzPts val="1280"/>
              <a:buNone/>
            </a:pPr>
            <a:r>
              <a:rPr lang="fr-FR" sz="2000">
                <a:solidFill>
                  <a:schemeClr val="dk1"/>
                </a:solidFill>
              </a:rPr>
              <a:t>Services:</a:t>
            </a:r>
            <a:endParaRPr sz="2000">
              <a:solidFill>
                <a:schemeClr val="dk1"/>
              </a:solidFill>
            </a:endParaRPr>
          </a:p>
          <a:p>
            <a:pPr indent="-330200" lvl="0" marL="457200" rtl="0" algn="l">
              <a:spcBef>
                <a:spcPts val="1000"/>
              </a:spcBef>
              <a:spcAft>
                <a:spcPts val="0"/>
              </a:spcAft>
              <a:buClr>
                <a:schemeClr val="dk1"/>
              </a:buClr>
              <a:buSzPts val="1600"/>
              <a:buChar char="►"/>
            </a:pPr>
            <a:r>
              <a:rPr lang="fr-FR" sz="1600">
                <a:solidFill>
                  <a:schemeClr val="dk1"/>
                </a:solidFill>
              </a:rPr>
              <a:t>Transformation digital</a:t>
            </a:r>
            <a:endParaRPr sz="1600">
              <a:solidFill>
                <a:schemeClr val="dk1"/>
              </a:solidFill>
            </a:endParaRPr>
          </a:p>
          <a:p>
            <a:pPr indent="-330200" lvl="0" marL="457200" rtl="0" algn="l">
              <a:spcBef>
                <a:spcPts val="0"/>
              </a:spcBef>
              <a:spcAft>
                <a:spcPts val="0"/>
              </a:spcAft>
              <a:buClr>
                <a:schemeClr val="dk1"/>
              </a:buClr>
              <a:buSzPts val="1600"/>
              <a:buChar char="►"/>
            </a:pPr>
            <a:r>
              <a:rPr lang="fr-FR" sz="1600">
                <a:solidFill>
                  <a:schemeClr val="dk1"/>
                </a:solidFill>
              </a:rPr>
              <a:t>Développement &amp; Solution informatiques</a:t>
            </a:r>
            <a:endParaRPr sz="1600">
              <a:solidFill>
                <a:schemeClr val="dk1"/>
              </a:solidFill>
            </a:endParaRPr>
          </a:p>
          <a:p>
            <a:pPr indent="-330200" lvl="0" marL="457200" rtl="0" algn="l">
              <a:spcBef>
                <a:spcPts val="0"/>
              </a:spcBef>
              <a:spcAft>
                <a:spcPts val="0"/>
              </a:spcAft>
              <a:buClr>
                <a:schemeClr val="dk1"/>
              </a:buClr>
              <a:buSzPts val="1600"/>
              <a:buChar char="►"/>
            </a:pPr>
            <a:r>
              <a:rPr lang="fr-FR" sz="1600">
                <a:solidFill>
                  <a:schemeClr val="dk1"/>
                </a:solidFill>
              </a:rPr>
              <a:t>Cybersécurité</a:t>
            </a:r>
            <a:endParaRPr sz="1600">
              <a:solidFill>
                <a:schemeClr val="dk1"/>
              </a:solidFill>
            </a:endParaRPr>
          </a:p>
        </p:txBody>
      </p:sp>
      <p:pic>
        <p:nvPicPr>
          <p:cNvPr id="298" name="Google Shape;298;p24"/>
          <p:cNvPicPr preferRelativeResize="0"/>
          <p:nvPr/>
        </p:nvPicPr>
        <p:blipFill>
          <a:blip r:embed="rId3">
            <a:alphaModFix/>
          </a:blip>
          <a:stretch>
            <a:fillRect/>
          </a:stretch>
        </p:blipFill>
        <p:spPr>
          <a:xfrm>
            <a:off x="6033850" y="4477804"/>
            <a:ext cx="5491100" cy="12605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5"/>
          <p:cNvSpPr txBox="1"/>
          <p:nvPr>
            <p:ph type="title"/>
          </p:nvPr>
        </p:nvSpPr>
        <p:spPr>
          <a:xfrm>
            <a:off x="1154956" y="2287088"/>
            <a:ext cx="4350900" cy="22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b="1" lang="fr-FR"/>
              <a:t>Etude préalable</a:t>
            </a:r>
            <a:endParaRPr b="1"/>
          </a:p>
        </p:txBody>
      </p: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6"/>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Etude préalable</a:t>
            </a:r>
            <a:endParaRPr/>
          </a:p>
        </p:txBody>
      </p:sp>
      <p:sp>
        <p:nvSpPr>
          <p:cNvPr id="310" name="Google Shape;310;p26"/>
          <p:cNvSpPr txBox="1"/>
          <p:nvPr/>
        </p:nvSpPr>
        <p:spPr>
          <a:xfrm>
            <a:off x="770400" y="3110688"/>
            <a:ext cx="5817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3000">
                <a:latin typeface="Century Gothic"/>
                <a:ea typeface="Century Gothic"/>
                <a:cs typeface="Century Gothic"/>
                <a:sym typeface="Century Gothic"/>
              </a:rPr>
              <a:t>Objectif</a:t>
            </a:r>
            <a:r>
              <a:rPr lang="fr-FR" sz="3000">
                <a:latin typeface="Century Gothic"/>
                <a:ea typeface="Century Gothic"/>
                <a:cs typeface="Century Gothic"/>
                <a:sym typeface="Century Gothic"/>
              </a:rPr>
              <a:t>:</a:t>
            </a:r>
            <a:endParaRPr sz="3000">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fr-FR" sz="1800">
                <a:latin typeface="Century Gothic"/>
                <a:ea typeface="Century Gothic"/>
                <a:cs typeface="Century Gothic"/>
                <a:sym typeface="Century Gothic"/>
              </a:rPr>
              <a:t>Le projet vise à développer une solution logicielle innovante pour les clubs de snooker, afin de faciliter et d'améliorer la gestion de leurs salles</a:t>
            </a:r>
            <a:endParaRPr sz="1800">
              <a:latin typeface="Century Gothic"/>
              <a:ea typeface="Century Gothic"/>
              <a:cs typeface="Century Gothic"/>
              <a:sym typeface="Century Gothic"/>
            </a:endParaRPr>
          </a:p>
        </p:txBody>
      </p:sp>
      <p:pic>
        <p:nvPicPr>
          <p:cNvPr id="311" name="Google Shape;311;p26"/>
          <p:cNvPicPr preferRelativeResize="0"/>
          <p:nvPr/>
        </p:nvPicPr>
        <p:blipFill>
          <a:blip r:embed="rId3">
            <a:alphaModFix/>
          </a:blip>
          <a:stretch>
            <a:fillRect/>
          </a:stretch>
        </p:blipFill>
        <p:spPr>
          <a:xfrm>
            <a:off x="6587400" y="2431625"/>
            <a:ext cx="5299801" cy="3518268"/>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fr-FR"/>
              <a:t>Etude préalable</a:t>
            </a:r>
            <a:endParaRPr/>
          </a:p>
        </p:txBody>
      </p:sp>
      <p:sp>
        <p:nvSpPr>
          <p:cNvPr id="318" name="Google Shape;318;p27"/>
          <p:cNvSpPr txBox="1"/>
          <p:nvPr>
            <p:ph idx="1" type="body"/>
          </p:nvPr>
        </p:nvSpPr>
        <p:spPr>
          <a:xfrm>
            <a:off x="528506" y="2114027"/>
            <a:ext cx="11392200" cy="4630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fr-FR" u="sng"/>
              <a:t>Besoins à respecter </a:t>
            </a:r>
            <a:r>
              <a:rPr b="1" lang="fr-FR" u="sng"/>
              <a:t>:</a:t>
            </a:r>
            <a:endParaRPr/>
          </a:p>
          <a:p>
            <a:pPr indent="-204469" lvl="1" marL="742950" rtl="0" algn="l">
              <a:spcBef>
                <a:spcPts val="1000"/>
              </a:spcBef>
              <a:spcAft>
                <a:spcPts val="0"/>
              </a:spcAft>
              <a:buSzPts val="1280"/>
              <a:buNone/>
            </a:pPr>
            <a:r>
              <a:t/>
            </a:r>
            <a:endParaRPr b="1" u="sng"/>
          </a:p>
          <a:p>
            <a:pPr indent="0" lvl="0" marL="0" rtl="0" algn="l">
              <a:spcBef>
                <a:spcPts val="1000"/>
              </a:spcBef>
              <a:spcAft>
                <a:spcPts val="0"/>
              </a:spcAft>
              <a:buSzPts val="1440"/>
              <a:buNone/>
            </a:pPr>
            <a:r>
              <a:t/>
            </a:r>
            <a:endParaRPr b="1" u="sng"/>
          </a:p>
          <a:p>
            <a:pPr indent="-251459" lvl="0" marL="342900" rtl="0" algn="l">
              <a:spcBef>
                <a:spcPts val="1000"/>
              </a:spcBef>
              <a:spcAft>
                <a:spcPts val="0"/>
              </a:spcAft>
              <a:buSzPts val="1440"/>
              <a:buNone/>
            </a:pPr>
            <a:r>
              <a:t/>
            </a:r>
            <a:endParaRPr b="1" u="sng"/>
          </a:p>
          <a:p>
            <a:pPr indent="-251459" lvl="0" marL="342900" rtl="0" algn="l">
              <a:spcBef>
                <a:spcPts val="1000"/>
              </a:spcBef>
              <a:spcAft>
                <a:spcPts val="0"/>
              </a:spcAft>
              <a:buSzPts val="1440"/>
              <a:buNone/>
            </a:pPr>
            <a:r>
              <a:t/>
            </a:r>
            <a:endParaRPr b="1" u="sng"/>
          </a:p>
          <a:p>
            <a:pPr indent="-251459" lvl="0" marL="342900" rtl="0" algn="l">
              <a:spcBef>
                <a:spcPts val="1000"/>
              </a:spcBef>
              <a:spcAft>
                <a:spcPts val="0"/>
              </a:spcAft>
              <a:buSzPts val="1440"/>
              <a:buNone/>
            </a:pPr>
            <a:r>
              <a:t/>
            </a:r>
            <a:endParaRPr b="1" u="sng"/>
          </a:p>
        </p:txBody>
      </p:sp>
      <p:sp>
        <p:nvSpPr>
          <p:cNvPr id="319" name="Google Shape;319;p27"/>
          <p:cNvSpPr/>
          <p:nvPr/>
        </p:nvSpPr>
        <p:spPr>
          <a:xfrm>
            <a:off x="528500" y="4518800"/>
            <a:ext cx="1608600" cy="1129200"/>
          </a:xfrm>
          <a:prstGeom prst="rect">
            <a:avLst/>
          </a:prstGeom>
          <a:solidFill>
            <a:schemeClr val="accent4"/>
          </a:solidFill>
          <a:ln cap="rnd" cmpd="sng" w="19050">
            <a:solidFill>
              <a:srgbClr val="4174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600">
                <a:solidFill>
                  <a:schemeClr val="lt1"/>
                </a:solidFill>
                <a:latin typeface="Century Gothic"/>
                <a:ea typeface="Century Gothic"/>
                <a:cs typeface="Century Gothic"/>
                <a:sym typeface="Century Gothic"/>
              </a:rPr>
              <a:t>Possibilité de réserver </a:t>
            </a:r>
            <a:r>
              <a:rPr lang="fr-FR" sz="1600">
                <a:solidFill>
                  <a:schemeClr val="lt1"/>
                </a:solidFill>
                <a:latin typeface="Century Gothic"/>
                <a:ea typeface="Century Gothic"/>
                <a:cs typeface="Century Gothic"/>
                <a:sym typeface="Century Gothic"/>
              </a:rPr>
              <a:t>à distance</a:t>
            </a:r>
            <a:r>
              <a:rPr lang="fr-FR" sz="1600">
                <a:solidFill>
                  <a:schemeClr val="lt1"/>
                </a:solidFill>
                <a:latin typeface="Century Gothic"/>
                <a:ea typeface="Century Gothic"/>
                <a:cs typeface="Century Gothic"/>
                <a:sym typeface="Century Gothic"/>
              </a:rPr>
              <a:t> pour jouer</a:t>
            </a:r>
            <a:endParaRPr sz="1600">
              <a:solidFill>
                <a:schemeClr val="lt1"/>
              </a:solidFill>
              <a:latin typeface="Century Gothic"/>
              <a:ea typeface="Century Gothic"/>
              <a:cs typeface="Century Gothic"/>
              <a:sym typeface="Century Gothic"/>
            </a:endParaRPr>
          </a:p>
        </p:txBody>
      </p:sp>
      <p:sp>
        <p:nvSpPr>
          <p:cNvPr id="320" name="Google Shape;320;p27"/>
          <p:cNvSpPr/>
          <p:nvPr/>
        </p:nvSpPr>
        <p:spPr>
          <a:xfrm>
            <a:off x="2324975" y="4518800"/>
            <a:ext cx="1608600" cy="1129200"/>
          </a:xfrm>
          <a:prstGeom prst="rect">
            <a:avLst/>
          </a:prstGeom>
          <a:solidFill>
            <a:schemeClr val="accent4"/>
          </a:solidFill>
          <a:ln cap="rnd" cmpd="sng" w="19050">
            <a:solidFill>
              <a:srgbClr val="4174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600">
                <a:solidFill>
                  <a:schemeClr val="lt1"/>
                </a:solidFill>
                <a:latin typeface="Century Gothic"/>
                <a:ea typeface="Century Gothic"/>
                <a:cs typeface="Century Gothic"/>
                <a:sym typeface="Century Gothic"/>
              </a:rPr>
              <a:t>Voir leurs scores pendant qu'ils jouent</a:t>
            </a:r>
            <a:endParaRPr sz="1600">
              <a:solidFill>
                <a:schemeClr val="lt1"/>
              </a:solidFill>
              <a:latin typeface="Century Gothic"/>
              <a:ea typeface="Century Gothic"/>
              <a:cs typeface="Century Gothic"/>
              <a:sym typeface="Century Gothic"/>
            </a:endParaRPr>
          </a:p>
        </p:txBody>
      </p:sp>
      <p:sp>
        <p:nvSpPr>
          <p:cNvPr id="321" name="Google Shape;321;p27"/>
          <p:cNvSpPr/>
          <p:nvPr/>
        </p:nvSpPr>
        <p:spPr>
          <a:xfrm>
            <a:off x="1359800" y="2912875"/>
            <a:ext cx="1415700" cy="14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FR"/>
              <a:t>Besoins des joueurs</a:t>
            </a:r>
            <a:endParaRPr b="1"/>
          </a:p>
        </p:txBody>
      </p:sp>
      <p:sp>
        <p:nvSpPr>
          <p:cNvPr id="322" name="Google Shape;322;p27"/>
          <p:cNvSpPr/>
          <p:nvPr/>
        </p:nvSpPr>
        <p:spPr>
          <a:xfrm>
            <a:off x="5516775" y="2912875"/>
            <a:ext cx="1415700" cy="14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FR"/>
              <a:t>Besoins des juges (employés)</a:t>
            </a:r>
            <a:endParaRPr b="1"/>
          </a:p>
        </p:txBody>
      </p:sp>
      <p:sp>
        <p:nvSpPr>
          <p:cNvPr id="323" name="Google Shape;323;p27"/>
          <p:cNvSpPr/>
          <p:nvPr/>
        </p:nvSpPr>
        <p:spPr>
          <a:xfrm>
            <a:off x="4768802" y="4518800"/>
            <a:ext cx="1415700" cy="1129200"/>
          </a:xfrm>
          <a:prstGeom prst="rect">
            <a:avLst/>
          </a:prstGeom>
          <a:solidFill>
            <a:schemeClr val="accent4"/>
          </a:solidFill>
          <a:ln cap="rnd" cmpd="sng" w="19050">
            <a:solidFill>
              <a:srgbClr val="4174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600">
                <a:solidFill>
                  <a:schemeClr val="lt1"/>
                </a:solidFill>
                <a:latin typeface="Century Gothic"/>
                <a:ea typeface="Century Gothic"/>
                <a:cs typeface="Century Gothic"/>
                <a:sym typeface="Century Gothic"/>
              </a:rPr>
              <a:t>Noter les points des joueurs </a:t>
            </a:r>
            <a:r>
              <a:rPr lang="fr-FR" sz="1600">
                <a:solidFill>
                  <a:schemeClr val="lt1"/>
                </a:solidFill>
                <a:latin typeface="Century Gothic"/>
                <a:ea typeface="Century Gothic"/>
                <a:cs typeface="Century Gothic"/>
                <a:sym typeface="Century Gothic"/>
              </a:rPr>
              <a:t>actuels</a:t>
            </a:r>
            <a:endParaRPr sz="1600">
              <a:solidFill>
                <a:schemeClr val="lt1"/>
              </a:solidFill>
              <a:latin typeface="Century Gothic"/>
              <a:ea typeface="Century Gothic"/>
              <a:cs typeface="Century Gothic"/>
              <a:sym typeface="Century Gothic"/>
            </a:endParaRPr>
          </a:p>
        </p:txBody>
      </p:sp>
      <p:sp>
        <p:nvSpPr>
          <p:cNvPr id="324" name="Google Shape;324;p27"/>
          <p:cNvSpPr/>
          <p:nvPr/>
        </p:nvSpPr>
        <p:spPr>
          <a:xfrm>
            <a:off x="6385225" y="4518800"/>
            <a:ext cx="1608600" cy="1129200"/>
          </a:xfrm>
          <a:prstGeom prst="rect">
            <a:avLst/>
          </a:prstGeom>
          <a:solidFill>
            <a:schemeClr val="accent4"/>
          </a:solidFill>
          <a:ln cap="rnd" cmpd="sng" w="19050">
            <a:solidFill>
              <a:srgbClr val="4174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600">
                <a:solidFill>
                  <a:schemeClr val="lt1"/>
                </a:solidFill>
                <a:latin typeface="Century Gothic"/>
                <a:ea typeface="Century Gothic"/>
                <a:cs typeface="Century Gothic"/>
                <a:sym typeface="Century Gothic"/>
              </a:rPr>
              <a:t>Gestion des tables de salle de snooker</a:t>
            </a:r>
            <a:endParaRPr sz="1600">
              <a:solidFill>
                <a:schemeClr val="lt1"/>
              </a:solidFill>
              <a:latin typeface="Century Gothic"/>
              <a:ea typeface="Century Gothic"/>
              <a:cs typeface="Century Gothic"/>
              <a:sym typeface="Century Gothic"/>
            </a:endParaRPr>
          </a:p>
        </p:txBody>
      </p:sp>
      <p:sp>
        <p:nvSpPr>
          <p:cNvPr id="325" name="Google Shape;325;p27"/>
          <p:cNvSpPr/>
          <p:nvPr/>
        </p:nvSpPr>
        <p:spPr>
          <a:xfrm>
            <a:off x="9673750" y="2971875"/>
            <a:ext cx="1415700" cy="14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FR"/>
              <a:t>Besoins des admins</a:t>
            </a:r>
            <a:endParaRPr b="1"/>
          </a:p>
        </p:txBody>
      </p:sp>
      <p:sp>
        <p:nvSpPr>
          <p:cNvPr id="326" name="Google Shape;326;p27"/>
          <p:cNvSpPr/>
          <p:nvPr/>
        </p:nvSpPr>
        <p:spPr>
          <a:xfrm>
            <a:off x="8629725" y="4518800"/>
            <a:ext cx="1608600" cy="1129200"/>
          </a:xfrm>
          <a:prstGeom prst="rect">
            <a:avLst/>
          </a:prstGeom>
          <a:solidFill>
            <a:schemeClr val="accent4"/>
          </a:solidFill>
          <a:ln cap="rnd" cmpd="sng" w="19050">
            <a:solidFill>
              <a:srgbClr val="4174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600">
                <a:solidFill>
                  <a:schemeClr val="lt1"/>
                </a:solidFill>
                <a:latin typeface="Century Gothic"/>
                <a:ea typeface="Century Gothic"/>
                <a:cs typeface="Century Gothic"/>
                <a:sym typeface="Century Gothic"/>
              </a:rPr>
              <a:t>Autoriser les joueurs à réserver pour jouer</a:t>
            </a:r>
            <a:endParaRPr sz="1600">
              <a:solidFill>
                <a:schemeClr val="lt1"/>
              </a:solidFill>
              <a:latin typeface="Century Gothic"/>
              <a:ea typeface="Century Gothic"/>
              <a:cs typeface="Century Gothic"/>
              <a:sym typeface="Century Gothic"/>
            </a:endParaRPr>
          </a:p>
        </p:txBody>
      </p:sp>
      <p:sp>
        <p:nvSpPr>
          <p:cNvPr id="327" name="Google Shape;327;p27"/>
          <p:cNvSpPr/>
          <p:nvPr/>
        </p:nvSpPr>
        <p:spPr>
          <a:xfrm>
            <a:off x="10371725" y="4518800"/>
            <a:ext cx="1608600" cy="1129200"/>
          </a:xfrm>
          <a:prstGeom prst="rect">
            <a:avLst/>
          </a:prstGeom>
          <a:solidFill>
            <a:schemeClr val="accent4"/>
          </a:solidFill>
          <a:ln cap="rnd" cmpd="sng" w="19050">
            <a:solidFill>
              <a:srgbClr val="4174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600">
                <a:solidFill>
                  <a:schemeClr val="lt1"/>
                </a:solidFill>
                <a:latin typeface="Century Gothic"/>
                <a:ea typeface="Century Gothic"/>
                <a:cs typeface="Century Gothic"/>
                <a:sym typeface="Century Gothic"/>
              </a:rPr>
              <a:t>Voir l'historique des parties joués</a:t>
            </a:r>
            <a:endParaRPr sz="1600">
              <a:solidFill>
                <a:schemeClr val="lt1"/>
              </a:solidFill>
              <a:latin typeface="Century Gothic"/>
              <a:ea typeface="Century Gothic"/>
              <a:cs typeface="Century Gothic"/>
              <a:sym typeface="Century Gothic"/>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